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417" r:id="rId3"/>
    <p:sldId id="384" r:id="rId4"/>
    <p:sldId id="414" r:id="rId5"/>
    <p:sldId id="428" r:id="rId6"/>
    <p:sldId id="429" r:id="rId7"/>
    <p:sldId id="431" r:id="rId8"/>
    <p:sldId id="439" r:id="rId9"/>
    <p:sldId id="432" r:id="rId10"/>
    <p:sldId id="433" r:id="rId11"/>
    <p:sldId id="434" r:id="rId12"/>
    <p:sldId id="435" r:id="rId13"/>
    <p:sldId id="436" r:id="rId14"/>
    <p:sldId id="437" r:id="rId15"/>
    <p:sldId id="438" r:id="rId16"/>
    <p:sldId id="442" r:id="rId17"/>
    <p:sldId id="440" r:id="rId18"/>
    <p:sldId id="441" r:id="rId19"/>
    <p:sldId id="443" r:id="rId20"/>
    <p:sldId id="444" r:id="rId21"/>
    <p:sldId id="445" r:id="rId22"/>
    <p:sldId id="446" r:id="rId23"/>
    <p:sldId id="447" r:id="rId24"/>
    <p:sldId id="448" r:id="rId25"/>
    <p:sldId id="449" r:id="rId26"/>
    <p:sldId id="450" r:id="rId27"/>
    <p:sldId id="451" r:id="rId28"/>
    <p:sldId id="452" r:id="rId29"/>
    <p:sldId id="453" r:id="rId30"/>
    <p:sldId id="454" r:id="rId31"/>
    <p:sldId id="455" r:id="rId32"/>
    <p:sldId id="456" r:id="rId33"/>
    <p:sldId id="457" r:id="rId34"/>
    <p:sldId id="458" r:id="rId35"/>
    <p:sldId id="459" r:id="rId36"/>
    <p:sldId id="460" r:id="rId37"/>
    <p:sldId id="461" r:id="rId38"/>
    <p:sldId id="462"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5C15B7-B477-6D47-8779-98DBD9684BF0}" v="30" dt="2020-02-06T23:01:36.1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651D09-B048-4B4C-B60E-7C6E2F77974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cs typeface="Arial" charset="0"/>
              </a:defRPr>
            </a:lvl1pPr>
          </a:lstStyle>
          <a:p>
            <a:pPr>
              <a:defRPr/>
            </a:pPr>
            <a:endParaRPr lang="en-US"/>
          </a:p>
        </p:txBody>
      </p:sp>
      <p:sp>
        <p:nvSpPr>
          <p:cNvPr id="3" name="Date Placeholder 2">
            <a:extLst>
              <a:ext uri="{FF2B5EF4-FFF2-40B4-BE49-F238E27FC236}">
                <a16:creationId xmlns:a16="http://schemas.microsoft.com/office/drawing/2014/main" id="{50B9079E-8CA2-4341-80E6-9BAE7D6BE26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Arial" panose="020B0604020202020204" pitchFamily="34" charset="0"/>
              </a:defRPr>
            </a:lvl1pPr>
          </a:lstStyle>
          <a:p>
            <a:pPr>
              <a:defRPr/>
            </a:pPr>
            <a:fld id="{0D8EBA19-FE61-7448-9F5D-80EB5B0EE6D5}" type="datetimeFigureOut">
              <a:rPr lang="en-US" altLang="en-US"/>
              <a:pPr>
                <a:defRPr/>
              </a:pPr>
              <a:t>2/6/20</a:t>
            </a:fld>
            <a:endParaRPr lang="en-US" altLang="en-US"/>
          </a:p>
        </p:txBody>
      </p:sp>
      <p:sp>
        <p:nvSpPr>
          <p:cNvPr id="4" name="Slide Image Placeholder 3">
            <a:extLst>
              <a:ext uri="{FF2B5EF4-FFF2-40B4-BE49-F238E27FC236}">
                <a16:creationId xmlns:a16="http://schemas.microsoft.com/office/drawing/2014/main" id="{3D8704AD-08D3-A348-99AF-4CB74965196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9FD3E95-D11A-034C-8A9C-CAA26624233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E42C5B3-3401-F648-AB5F-07A2C6DF3D4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C0CB604E-EC08-5046-9A78-13C2D1B5A15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8AAEEBED-D4C0-5941-9E47-D41FCBD2C22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a:extLst>
              <a:ext uri="{FF2B5EF4-FFF2-40B4-BE49-F238E27FC236}">
                <a16:creationId xmlns:a16="http://schemas.microsoft.com/office/drawing/2014/main" id="{73FB3B1A-2E93-0B47-9779-777C2B118D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a:extLst>
              <a:ext uri="{FF2B5EF4-FFF2-40B4-BE49-F238E27FC236}">
                <a16:creationId xmlns:a16="http://schemas.microsoft.com/office/drawing/2014/main" id="{5701F37A-D96D-7341-B67E-2F08C14E08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15363" name="Slide Number Placeholder 3">
            <a:extLst>
              <a:ext uri="{FF2B5EF4-FFF2-40B4-BE49-F238E27FC236}">
                <a16:creationId xmlns:a16="http://schemas.microsoft.com/office/drawing/2014/main" id="{29DA4062-39B1-C74A-B77A-4E353878AB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5E0051A1-DE67-1845-AC3D-C6300DDB2AB9}"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60C5A11-FC23-A04B-89F8-B2C201719ECC}"/>
              </a:ext>
            </a:extLst>
          </p:cNvPr>
          <p:cNvSpPr>
            <a:spLocks noGrp="1"/>
          </p:cNvSpPr>
          <p:nvPr>
            <p:ph type="dt" sz="half" idx="10"/>
          </p:nvPr>
        </p:nvSpPr>
        <p:spPr/>
        <p:txBody>
          <a:bodyPr/>
          <a:lstStyle>
            <a:lvl1pPr>
              <a:defRPr/>
            </a:lvl1pPr>
          </a:lstStyle>
          <a:p>
            <a:pPr>
              <a:defRPr/>
            </a:pPr>
            <a:fld id="{3C88AE03-A390-FF4C-92F5-4956CA62C2E4}" type="datetimeFigureOut">
              <a:rPr lang="en-US" altLang="en-US"/>
              <a:pPr>
                <a:defRPr/>
              </a:pPr>
              <a:t>2/6/20</a:t>
            </a:fld>
            <a:endParaRPr lang="en-US" altLang="en-US"/>
          </a:p>
        </p:txBody>
      </p:sp>
      <p:sp>
        <p:nvSpPr>
          <p:cNvPr id="5" name="Footer Placeholder 4">
            <a:extLst>
              <a:ext uri="{FF2B5EF4-FFF2-40B4-BE49-F238E27FC236}">
                <a16:creationId xmlns:a16="http://schemas.microsoft.com/office/drawing/2014/main" id="{2B807664-B085-644E-8BB1-A7DF8B50CBE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171F889-F5B2-D74B-95E2-B1787EC0C294}"/>
              </a:ext>
            </a:extLst>
          </p:cNvPr>
          <p:cNvSpPr>
            <a:spLocks noGrp="1"/>
          </p:cNvSpPr>
          <p:nvPr>
            <p:ph type="sldNum" sz="quarter" idx="12"/>
          </p:nvPr>
        </p:nvSpPr>
        <p:spPr/>
        <p:txBody>
          <a:bodyPr/>
          <a:lstStyle>
            <a:lvl1pPr>
              <a:defRPr/>
            </a:lvl1pPr>
          </a:lstStyle>
          <a:p>
            <a:pPr>
              <a:defRPr/>
            </a:pPr>
            <a:fld id="{6E0F37E7-33D0-4C4E-B75E-3AD6FD04DF6C}" type="slidenum">
              <a:rPr lang="en-US" altLang="en-US"/>
              <a:pPr>
                <a:defRPr/>
              </a:pPr>
              <a:t>‹#›</a:t>
            </a:fld>
            <a:endParaRPr lang="en-US" altLang="en-US"/>
          </a:p>
        </p:txBody>
      </p:sp>
    </p:spTree>
    <p:extLst>
      <p:ext uri="{BB962C8B-B14F-4D97-AF65-F5344CB8AC3E}">
        <p14:creationId xmlns:p14="http://schemas.microsoft.com/office/powerpoint/2010/main" val="202050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9639DA-006F-8842-A0BB-21B5815EBA14}"/>
              </a:ext>
            </a:extLst>
          </p:cNvPr>
          <p:cNvSpPr>
            <a:spLocks noGrp="1"/>
          </p:cNvSpPr>
          <p:nvPr>
            <p:ph type="dt" sz="half" idx="10"/>
          </p:nvPr>
        </p:nvSpPr>
        <p:spPr/>
        <p:txBody>
          <a:bodyPr/>
          <a:lstStyle>
            <a:lvl1pPr>
              <a:defRPr/>
            </a:lvl1pPr>
          </a:lstStyle>
          <a:p>
            <a:pPr>
              <a:defRPr/>
            </a:pPr>
            <a:fld id="{ABC7539D-06E6-7748-9BA4-D22567E02F06}" type="datetimeFigureOut">
              <a:rPr lang="en-US" altLang="en-US"/>
              <a:pPr>
                <a:defRPr/>
              </a:pPr>
              <a:t>2/6/20</a:t>
            </a:fld>
            <a:endParaRPr lang="en-US" altLang="en-US"/>
          </a:p>
        </p:txBody>
      </p:sp>
      <p:sp>
        <p:nvSpPr>
          <p:cNvPr id="5" name="Footer Placeholder 4">
            <a:extLst>
              <a:ext uri="{FF2B5EF4-FFF2-40B4-BE49-F238E27FC236}">
                <a16:creationId xmlns:a16="http://schemas.microsoft.com/office/drawing/2014/main" id="{8A72349C-52E1-BE40-B359-313D3A99050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2041172-E479-0843-B803-587F7C945B90}"/>
              </a:ext>
            </a:extLst>
          </p:cNvPr>
          <p:cNvSpPr>
            <a:spLocks noGrp="1"/>
          </p:cNvSpPr>
          <p:nvPr>
            <p:ph type="sldNum" sz="quarter" idx="12"/>
          </p:nvPr>
        </p:nvSpPr>
        <p:spPr/>
        <p:txBody>
          <a:bodyPr/>
          <a:lstStyle>
            <a:lvl1pPr>
              <a:defRPr/>
            </a:lvl1pPr>
          </a:lstStyle>
          <a:p>
            <a:pPr>
              <a:defRPr/>
            </a:pPr>
            <a:fld id="{08B5F56E-F111-8244-8DC6-814EB4A213EA}" type="slidenum">
              <a:rPr lang="en-US" altLang="en-US"/>
              <a:pPr>
                <a:defRPr/>
              </a:pPr>
              <a:t>‹#›</a:t>
            </a:fld>
            <a:endParaRPr lang="en-US" altLang="en-US"/>
          </a:p>
        </p:txBody>
      </p:sp>
    </p:spTree>
    <p:extLst>
      <p:ext uri="{BB962C8B-B14F-4D97-AF65-F5344CB8AC3E}">
        <p14:creationId xmlns:p14="http://schemas.microsoft.com/office/powerpoint/2010/main" val="3366547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E6B255-0CC7-8147-BAEB-C09CB3D3E68B}"/>
              </a:ext>
            </a:extLst>
          </p:cNvPr>
          <p:cNvSpPr>
            <a:spLocks noGrp="1"/>
          </p:cNvSpPr>
          <p:nvPr>
            <p:ph type="dt" sz="half" idx="10"/>
          </p:nvPr>
        </p:nvSpPr>
        <p:spPr/>
        <p:txBody>
          <a:bodyPr/>
          <a:lstStyle>
            <a:lvl1pPr>
              <a:defRPr/>
            </a:lvl1pPr>
          </a:lstStyle>
          <a:p>
            <a:pPr>
              <a:defRPr/>
            </a:pPr>
            <a:fld id="{DB002B6C-B476-9B40-897B-845FF8AA2FE3}" type="datetimeFigureOut">
              <a:rPr lang="en-US" altLang="en-US"/>
              <a:pPr>
                <a:defRPr/>
              </a:pPr>
              <a:t>2/6/20</a:t>
            </a:fld>
            <a:endParaRPr lang="en-US" altLang="en-US"/>
          </a:p>
        </p:txBody>
      </p:sp>
      <p:sp>
        <p:nvSpPr>
          <p:cNvPr id="5" name="Footer Placeholder 4">
            <a:extLst>
              <a:ext uri="{FF2B5EF4-FFF2-40B4-BE49-F238E27FC236}">
                <a16:creationId xmlns:a16="http://schemas.microsoft.com/office/drawing/2014/main" id="{F6DEF28B-9195-024D-B07E-5FE20111F1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E24E9EC-AD2E-844E-A34D-B3E762A75E49}"/>
              </a:ext>
            </a:extLst>
          </p:cNvPr>
          <p:cNvSpPr>
            <a:spLocks noGrp="1"/>
          </p:cNvSpPr>
          <p:nvPr>
            <p:ph type="sldNum" sz="quarter" idx="12"/>
          </p:nvPr>
        </p:nvSpPr>
        <p:spPr/>
        <p:txBody>
          <a:bodyPr/>
          <a:lstStyle>
            <a:lvl1pPr>
              <a:defRPr/>
            </a:lvl1pPr>
          </a:lstStyle>
          <a:p>
            <a:pPr>
              <a:defRPr/>
            </a:pPr>
            <a:fld id="{D2854D29-AE09-5C40-88DA-D06B3A6466F2}" type="slidenum">
              <a:rPr lang="en-US" altLang="en-US"/>
              <a:pPr>
                <a:defRPr/>
              </a:pPr>
              <a:t>‹#›</a:t>
            </a:fld>
            <a:endParaRPr lang="en-US" altLang="en-US"/>
          </a:p>
        </p:txBody>
      </p:sp>
    </p:spTree>
    <p:extLst>
      <p:ext uri="{BB962C8B-B14F-4D97-AF65-F5344CB8AC3E}">
        <p14:creationId xmlns:p14="http://schemas.microsoft.com/office/powerpoint/2010/main" val="380744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DF199-7BCD-A84F-AD13-D2165968C8DB}"/>
              </a:ext>
            </a:extLst>
          </p:cNvPr>
          <p:cNvSpPr>
            <a:spLocks noGrp="1"/>
          </p:cNvSpPr>
          <p:nvPr>
            <p:ph type="dt" sz="half" idx="10"/>
          </p:nvPr>
        </p:nvSpPr>
        <p:spPr/>
        <p:txBody>
          <a:bodyPr/>
          <a:lstStyle>
            <a:lvl1pPr>
              <a:defRPr/>
            </a:lvl1pPr>
          </a:lstStyle>
          <a:p>
            <a:pPr>
              <a:defRPr/>
            </a:pPr>
            <a:fld id="{DD0683B9-7E06-EB44-8ABC-0009BD58B4AF}" type="datetimeFigureOut">
              <a:rPr lang="en-US" altLang="en-US"/>
              <a:pPr>
                <a:defRPr/>
              </a:pPr>
              <a:t>2/6/20</a:t>
            </a:fld>
            <a:endParaRPr lang="en-US" altLang="en-US"/>
          </a:p>
        </p:txBody>
      </p:sp>
      <p:sp>
        <p:nvSpPr>
          <p:cNvPr id="5" name="Footer Placeholder 4">
            <a:extLst>
              <a:ext uri="{FF2B5EF4-FFF2-40B4-BE49-F238E27FC236}">
                <a16:creationId xmlns:a16="http://schemas.microsoft.com/office/drawing/2014/main" id="{AB7AFA6F-9F17-9044-BBE8-7AA813137BA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F099EA7-F5D2-174D-B4B5-E6FEB94BB1BE}"/>
              </a:ext>
            </a:extLst>
          </p:cNvPr>
          <p:cNvSpPr>
            <a:spLocks noGrp="1"/>
          </p:cNvSpPr>
          <p:nvPr>
            <p:ph type="sldNum" sz="quarter" idx="12"/>
          </p:nvPr>
        </p:nvSpPr>
        <p:spPr/>
        <p:txBody>
          <a:bodyPr/>
          <a:lstStyle>
            <a:lvl1pPr>
              <a:defRPr/>
            </a:lvl1pPr>
          </a:lstStyle>
          <a:p>
            <a:pPr>
              <a:defRPr/>
            </a:pPr>
            <a:fld id="{4174A871-0CF1-5745-80C5-3941533FDD63}" type="slidenum">
              <a:rPr lang="en-US" altLang="en-US"/>
              <a:pPr>
                <a:defRPr/>
              </a:pPr>
              <a:t>‹#›</a:t>
            </a:fld>
            <a:endParaRPr lang="en-US" altLang="en-US"/>
          </a:p>
        </p:txBody>
      </p:sp>
    </p:spTree>
    <p:extLst>
      <p:ext uri="{BB962C8B-B14F-4D97-AF65-F5344CB8AC3E}">
        <p14:creationId xmlns:p14="http://schemas.microsoft.com/office/powerpoint/2010/main" val="1373631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95D089-8104-7B43-A3BB-DFAF243C2863}"/>
              </a:ext>
            </a:extLst>
          </p:cNvPr>
          <p:cNvSpPr>
            <a:spLocks noGrp="1"/>
          </p:cNvSpPr>
          <p:nvPr>
            <p:ph type="dt" sz="half" idx="10"/>
          </p:nvPr>
        </p:nvSpPr>
        <p:spPr/>
        <p:txBody>
          <a:bodyPr/>
          <a:lstStyle>
            <a:lvl1pPr>
              <a:defRPr/>
            </a:lvl1pPr>
          </a:lstStyle>
          <a:p>
            <a:pPr>
              <a:defRPr/>
            </a:pPr>
            <a:fld id="{1C2E46F8-C5BF-724E-A54D-AB27584BAF2F}" type="datetimeFigureOut">
              <a:rPr lang="en-US" altLang="en-US"/>
              <a:pPr>
                <a:defRPr/>
              </a:pPr>
              <a:t>2/6/20</a:t>
            </a:fld>
            <a:endParaRPr lang="en-US" altLang="en-US"/>
          </a:p>
        </p:txBody>
      </p:sp>
      <p:sp>
        <p:nvSpPr>
          <p:cNvPr id="5" name="Footer Placeholder 4">
            <a:extLst>
              <a:ext uri="{FF2B5EF4-FFF2-40B4-BE49-F238E27FC236}">
                <a16:creationId xmlns:a16="http://schemas.microsoft.com/office/drawing/2014/main" id="{47B08B93-BD6A-9441-B5BA-A1A905B2342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0B8CEC2-1380-7249-BFF0-85B075D4EDC9}"/>
              </a:ext>
            </a:extLst>
          </p:cNvPr>
          <p:cNvSpPr>
            <a:spLocks noGrp="1"/>
          </p:cNvSpPr>
          <p:nvPr>
            <p:ph type="sldNum" sz="quarter" idx="12"/>
          </p:nvPr>
        </p:nvSpPr>
        <p:spPr/>
        <p:txBody>
          <a:bodyPr/>
          <a:lstStyle>
            <a:lvl1pPr>
              <a:defRPr/>
            </a:lvl1pPr>
          </a:lstStyle>
          <a:p>
            <a:pPr>
              <a:defRPr/>
            </a:pPr>
            <a:fld id="{BA794AD9-D9F2-3D45-BB6F-4DD5C114B4D3}" type="slidenum">
              <a:rPr lang="en-US" altLang="en-US"/>
              <a:pPr>
                <a:defRPr/>
              </a:pPr>
              <a:t>‹#›</a:t>
            </a:fld>
            <a:endParaRPr lang="en-US" altLang="en-US"/>
          </a:p>
        </p:txBody>
      </p:sp>
    </p:spTree>
    <p:extLst>
      <p:ext uri="{BB962C8B-B14F-4D97-AF65-F5344CB8AC3E}">
        <p14:creationId xmlns:p14="http://schemas.microsoft.com/office/powerpoint/2010/main" val="2746363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FC820B2-98C1-484A-BCA8-1F9B96C2597F}"/>
              </a:ext>
            </a:extLst>
          </p:cNvPr>
          <p:cNvSpPr>
            <a:spLocks noGrp="1"/>
          </p:cNvSpPr>
          <p:nvPr>
            <p:ph type="dt" sz="half" idx="10"/>
          </p:nvPr>
        </p:nvSpPr>
        <p:spPr/>
        <p:txBody>
          <a:bodyPr/>
          <a:lstStyle>
            <a:lvl1pPr>
              <a:defRPr/>
            </a:lvl1pPr>
          </a:lstStyle>
          <a:p>
            <a:pPr>
              <a:defRPr/>
            </a:pPr>
            <a:fld id="{4C576043-8BF4-8049-8FE6-AFC591F10103}" type="datetimeFigureOut">
              <a:rPr lang="en-US" altLang="en-US"/>
              <a:pPr>
                <a:defRPr/>
              </a:pPr>
              <a:t>2/6/20</a:t>
            </a:fld>
            <a:endParaRPr lang="en-US" altLang="en-US"/>
          </a:p>
        </p:txBody>
      </p:sp>
      <p:sp>
        <p:nvSpPr>
          <p:cNvPr id="6" name="Footer Placeholder 4">
            <a:extLst>
              <a:ext uri="{FF2B5EF4-FFF2-40B4-BE49-F238E27FC236}">
                <a16:creationId xmlns:a16="http://schemas.microsoft.com/office/drawing/2014/main" id="{0A50523E-3E26-2E4E-9720-B2A7AA79BA2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A4253D0-09E9-FC41-B415-7848E8FBBAEF}"/>
              </a:ext>
            </a:extLst>
          </p:cNvPr>
          <p:cNvSpPr>
            <a:spLocks noGrp="1"/>
          </p:cNvSpPr>
          <p:nvPr>
            <p:ph type="sldNum" sz="quarter" idx="12"/>
          </p:nvPr>
        </p:nvSpPr>
        <p:spPr/>
        <p:txBody>
          <a:bodyPr/>
          <a:lstStyle>
            <a:lvl1pPr>
              <a:defRPr/>
            </a:lvl1pPr>
          </a:lstStyle>
          <a:p>
            <a:pPr>
              <a:defRPr/>
            </a:pPr>
            <a:fld id="{8F03BBE2-F47F-D74E-A2A4-1F6890250382}" type="slidenum">
              <a:rPr lang="en-US" altLang="en-US"/>
              <a:pPr>
                <a:defRPr/>
              </a:pPr>
              <a:t>‹#›</a:t>
            </a:fld>
            <a:endParaRPr lang="en-US" altLang="en-US"/>
          </a:p>
        </p:txBody>
      </p:sp>
    </p:spTree>
    <p:extLst>
      <p:ext uri="{BB962C8B-B14F-4D97-AF65-F5344CB8AC3E}">
        <p14:creationId xmlns:p14="http://schemas.microsoft.com/office/powerpoint/2010/main" val="1808012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3977D358-9604-3949-8638-935D708376D5}"/>
              </a:ext>
            </a:extLst>
          </p:cNvPr>
          <p:cNvSpPr>
            <a:spLocks noGrp="1"/>
          </p:cNvSpPr>
          <p:nvPr>
            <p:ph type="dt" sz="half" idx="10"/>
          </p:nvPr>
        </p:nvSpPr>
        <p:spPr/>
        <p:txBody>
          <a:bodyPr/>
          <a:lstStyle>
            <a:lvl1pPr>
              <a:defRPr/>
            </a:lvl1pPr>
          </a:lstStyle>
          <a:p>
            <a:pPr>
              <a:defRPr/>
            </a:pPr>
            <a:fld id="{9294D5F6-028F-E54C-ACAE-6AA97CCFC375}" type="datetimeFigureOut">
              <a:rPr lang="en-US" altLang="en-US"/>
              <a:pPr>
                <a:defRPr/>
              </a:pPr>
              <a:t>2/6/20</a:t>
            </a:fld>
            <a:endParaRPr lang="en-US" altLang="en-US"/>
          </a:p>
        </p:txBody>
      </p:sp>
      <p:sp>
        <p:nvSpPr>
          <p:cNvPr id="8" name="Footer Placeholder 4">
            <a:extLst>
              <a:ext uri="{FF2B5EF4-FFF2-40B4-BE49-F238E27FC236}">
                <a16:creationId xmlns:a16="http://schemas.microsoft.com/office/drawing/2014/main" id="{35DF6578-B2C4-A941-B7F2-2D8ABE9BA73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BC0D453-F79D-C147-9256-E1A48D19BF28}"/>
              </a:ext>
            </a:extLst>
          </p:cNvPr>
          <p:cNvSpPr>
            <a:spLocks noGrp="1"/>
          </p:cNvSpPr>
          <p:nvPr>
            <p:ph type="sldNum" sz="quarter" idx="12"/>
          </p:nvPr>
        </p:nvSpPr>
        <p:spPr/>
        <p:txBody>
          <a:bodyPr/>
          <a:lstStyle>
            <a:lvl1pPr>
              <a:defRPr/>
            </a:lvl1pPr>
          </a:lstStyle>
          <a:p>
            <a:pPr>
              <a:defRPr/>
            </a:pPr>
            <a:fld id="{0756D9F1-99CC-C941-92AD-B4D3E4FA237E}" type="slidenum">
              <a:rPr lang="en-US" altLang="en-US"/>
              <a:pPr>
                <a:defRPr/>
              </a:pPr>
              <a:t>‹#›</a:t>
            </a:fld>
            <a:endParaRPr lang="en-US" altLang="en-US"/>
          </a:p>
        </p:txBody>
      </p:sp>
    </p:spTree>
    <p:extLst>
      <p:ext uri="{BB962C8B-B14F-4D97-AF65-F5344CB8AC3E}">
        <p14:creationId xmlns:p14="http://schemas.microsoft.com/office/powerpoint/2010/main" val="152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49E4C4E-DA8D-9948-907A-AAA724EE1EEE}"/>
              </a:ext>
            </a:extLst>
          </p:cNvPr>
          <p:cNvSpPr>
            <a:spLocks noGrp="1"/>
          </p:cNvSpPr>
          <p:nvPr>
            <p:ph type="dt" sz="half" idx="10"/>
          </p:nvPr>
        </p:nvSpPr>
        <p:spPr/>
        <p:txBody>
          <a:bodyPr/>
          <a:lstStyle>
            <a:lvl1pPr>
              <a:defRPr/>
            </a:lvl1pPr>
          </a:lstStyle>
          <a:p>
            <a:pPr>
              <a:defRPr/>
            </a:pPr>
            <a:fld id="{3E5FADDD-6460-0A4B-A717-F75E3089D5CD}" type="datetimeFigureOut">
              <a:rPr lang="en-US" altLang="en-US"/>
              <a:pPr>
                <a:defRPr/>
              </a:pPr>
              <a:t>2/6/20</a:t>
            </a:fld>
            <a:endParaRPr lang="en-US" altLang="en-US"/>
          </a:p>
        </p:txBody>
      </p:sp>
      <p:sp>
        <p:nvSpPr>
          <p:cNvPr id="4" name="Footer Placeholder 4">
            <a:extLst>
              <a:ext uri="{FF2B5EF4-FFF2-40B4-BE49-F238E27FC236}">
                <a16:creationId xmlns:a16="http://schemas.microsoft.com/office/drawing/2014/main" id="{5FD907C0-8AD4-0440-B869-13534BEC2FF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7BF71205-79C3-9A46-A9A8-6772AEE484C8}"/>
              </a:ext>
            </a:extLst>
          </p:cNvPr>
          <p:cNvSpPr>
            <a:spLocks noGrp="1"/>
          </p:cNvSpPr>
          <p:nvPr>
            <p:ph type="sldNum" sz="quarter" idx="12"/>
          </p:nvPr>
        </p:nvSpPr>
        <p:spPr/>
        <p:txBody>
          <a:bodyPr/>
          <a:lstStyle>
            <a:lvl1pPr>
              <a:defRPr/>
            </a:lvl1pPr>
          </a:lstStyle>
          <a:p>
            <a:pPr>
              <a:defRPr/>
            </a:pPr>
            <a:fld id="{07667AEF-27E4-694A-8BE8-506CEA0FD6D9}" type="slidenum">
              <a:rPr lang="en-US" altLang="en-US"/>
              <a:pPr>
                <a:defRPr/>
              </a:pPr>
              <a:t>‹#›</a:t>
            </a:fld>
            <a:endParaRPr lang="en-US" altLang="en-US"/>
          </a:p>
        </p:txBody>
      </p:sp>
    </p:spTree>
    <p:extLst>
      <p:ext uri="{BB962C8B-B14F-4D97-AF65-F5344CB8AC3E}">
        <p14:creationId xmlns:p14="http://schemas.microsoft.com/office/powerpoint/2010/main" val="1148512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24D01E1-69AD-8149-80D5-3281FB9CCFB0}"/>
              </a:ext>
            </a:extLst>
          </p:cNvPr>
          <p:cNvSpPr>
            <a:spLocks noGrp="1"/>
          </p:cNvSpPr>
          <p:nvPr>
            <p:ph type="dt" sz="half" idx="10"/>
          </p:nvPr>
        </p:nvSpPr>
        <p:spPr/>
        <p:txBody>
          <a:bodyPr/>
          <a:lstStyle>
            <a:lvl1pPr>
              <a:defRPr/>
            </a:lvl1pPr>
          </a:lstStyle>
          <a:p>
            <a:pPr>
              <a:defRPr/>
            </a:pPr>
            <a:fld id="{8E310953-635B-2840-9087-4CA4B360A0C6}" type="datetimeFigureOut">
              <a:rPr lang="en-US" altLang="en-US"/>
              <a:pPr>
                <a:defRPr/>
              </a:pPr>
              <a:t>2/6/20</a:t>
            </a:fld>
            <a:endParaRPr lang="en-US" altLang="en-US"/>
          </a:p>
        </p:txBody>
      </p:sp>
      <p:sp>
        <p:nvSpPr>
          <p:cNvPr id="3" name="Footer Placeholder 4">
            <a:extLst>
              <a:ext uri="{FF2B5EF4-FFF2-40B4-BE49-F238E27FC236}">
                <a16:creationId xmlns:a16="http://schemas.microsoft.com/office/drawing/2014/main" id="{1334E721-6EAC-2340-93A2-D55419BF51F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5A523D97-A905-AA4B-A25B-F54D9066A7CF}"/>
              </a:ext>
            </a:extLst>
          </p:cNvPr>
          <p:cNvSpPr>
            <a:spLocks noGrp="1"/>
          </p:cNvSpPr>
          <p:nvPr>
            <p:ph type="sldNum" sz="quarter" idx="12"/>
          </p:nvPr>
        </p:nvSpPr>
        <p:spPr/>
        <p:txBody>
          <a:bodyPr/>
          <a:lstStyle>
            <a:lvl1pPr>
              <a:defRPr/>
            </a:lvl1pPr>
          </a:lstStyle>
          <a:p>
            <a:pPr>
              <a:defRPr/>
            </a:pPr>
            <a:fld id="{C3BAB29F-5C47-5B40-A77F-21C61A014C24}" type="slidenum">
              <a:rPr lang="en-US" altLang="en-US"/>
              <a:pPr>
                <a:defRPr/>
              </a:pPr>
              <a:t>‹#›</a:t>
            </a:fld>
            <a:endParaRPr lang="en-US" altLang="en-US"/>
          </a:p>
        </p:txBody>
      </p:sp>
    </p:spTree>
    <p:extLst>
      <p:ext uri="{BB962C8B-B14F-4D97-AF65-F5344CB8AC3E}">
        <p14:creationId xmlns:p14="http://schemas.microsoft.com/office/powerpoint/2010/main" val="4025190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3A59314-E752-EA4A-8F87-FC11581EDBBA}"/>
              </a:ext>
            </a:extLst>
          </p:cNvPr>
          <p:cNvSpPr>
            <a:spLocks noGrp="1"/>
          </p:cNvSpPr>
          <p:nvPr>
            <p:ph type="dt" sz="half" idx="10"/>
          </p:nvPr>
        </p:nvSpPr>
        <p:spPr/>
        <p:txBody>
          <a:bodyPr/>
          <a:lstStyle>
            <a:lvl1pPr>
              <a:defRPr/>
            </a:lvl1pPr>
          </a:lstStyle>
          <a:p>
            <a:pPr>
              <a:defRPr/>
            </a:pPr>
            <a:fld id="{461C8F10-83FE-1243-A25F-2ABCBCDC8562}" type="datetimeFigureOut">
              <a:rPr lang="en-US" altLang="en-US"/>
              <a:pPr>
                <a:defRPr/>
              </a:pPr>
              <a:t>2/6/20</a:t>
            </a:fld>
            <a:endParaRPr lang="en-US" altLang="en-US"/>
          </a:p>
        </p:txBody>
      </p:sp>
      <p:sp>
        <p:nvSpPr>
          <p:cNvPr id="6" name="Footer Placeholder 4">
            <a:extLst>
              <a:ext uri="{FF2B5EF4-FFF2-40B4-BE49-F238E27FC236}">
                <a16:creationId xmlns:a16="http://schemas.microsoft.com/office/drawing/2014/main" id="{7E5AB19C-B2A3-3849-927C-C32E070CDC4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3CC3AE8-AB72-7E48-929F-C515878953AB}"/>
              </a:ext>
            </a:extLst>
          </p:cNvPr>
          <p:cNvSpPr>
            <a:spLocks noGrp="1"/>
          </p:cNvSpPr>
          <p:nvPr>
            <p:ph type="sldNum" sz="quarter" idx="12"/>
          </p:nvPr>
        </p:nvSpPr>
        <p:spPr/>
        <p:txBody>
          <a:bodyPr/>
          <a:lstStyle>
            <a:lvl1pPr>
              <a:defRPr/>
            </a:lvl1pPr>
          </a:lstStyle>
          <a:p>
            <a:pPr>
              <a:defRPr/>
            </a:pPr>
            <a:fld id="{9565C770-D684-C54E-893F-450230183268}" type="slidenum">
              <a:rPr lang="en-US" altLang="en-US"/>
              <a:pPr>
                <a:defRPr/>
              </a:pPr>
              <a:t>‹#›</a:t>
            </a:fld>
            <a:endParaRPr lang="en-US" altLang="en-US"/>
          </a:p>
        </p:txBody>
      </p:sp>
    </p:spTree>
    <p:extLst>
      <p:ext uri="{BB962C8B-B14F-4D97-AF65-F5344CB8AC3E}">
        <p14:creationId xmlns:p14="http://schemas.microsoft.com/office/powerpoint/2010/main" val="3948709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94C814E-4A3F-7E4D-A9D1-8138FCBC671C}"/>
              </a:ext>
            </a:extLst>
          </p:cNvPr>
          <p:cNvSpPr>
            <a:spLocks noGrp="1"/>
          </p:cNvSpPr>
          <p:nvPr>
            <p:ph type="dt" sz="half" idx="10"/>
          </p:nvPr>
        </p:nvSpPr>
        <p:spPr/>
        <p:txBody>
          <a:bodyPr/>
          <a:lstStyle>
            <a:lvl1pPr>
              <a:defRPr/>
            </a:lvl1pPr>
          </a:lstStyle>
          <a:p>
            <a:pPr>
              <a:defRPr/>
            </a:pPr>
            <a:fld id="{FDA1880B-A4B6-3A4D-ACAA-DAC0DE113E00}" type="datetimeFigureOut">
              <a:rPr lang="en-US" altLang="en-US"/>
              <a:pPr>
                <a:defRPr/>
              </a:pPr>
              <a:t>2/6/20</a:t>
            </a:fld>
            <a:endParaRPr lang="en-US" altLang="en-US"/>
          </a:p>
        </p:txBody>
      </p:sp>
      <p:sp>
        <p:nvSpPr>
          <p:cNvPr id="6" name="Footer Placeholder 4">
            <a:extLst>
              <a:ext uri="{FF2B5EF4-FFF2-40B4-BE49-F238E27FC236}">
                <a16:creationId xmlns:a16="http://schemas.microsoft.com/office/drawing/2014/main" id="{DFBD9C69-E24E-BC4F-83E9-DCD064C8DDD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54DBF18-8EA6-DA43-BEF0-9E427EC67C5A}"/>
              </a:ext>
            </a:extLst>
          </p:cNvPr>
          <p:cNvSpPr>
            <a:spLocks noGrp="1"/>
          </p:cNvSpPr>
          <p:nvPr>
            <p:ph type="sldNum" sz="quarter" idx="12"/>
          </p:nvPr>
        </p:nvSpPr>
        <p:spPr/>
        <p:txBody>
          <a:bodyPr/>
          <a:lstStyle>
            <a:lvl1pPr>
              <a:defRPr/>
            </a:lvl1pPr>
          </a:lstStyle>
          <a:p>
            <a:pPr>
              <a:defRPr/>
            </a:pPr>
            <a:fld id="{3A72C56E-73D0-B840-B0C0-C722BFA06B31}" type="slidenum">
              <a:rPr lang="en-US" altLang="en-US"/>
              <a:pPr>
                <a:defRPr/>
              </a:pPr>
              <a:t>‹#›</a:t>
            </a:fld>
            <a:endParaRPr lang="en-US" altLang="en-US"/>
          </a:p>
        </p:txBody>
      </p:sp>
    </p:spTree>
    <p:extLst>
      <p:ext uri="{BB962C8B-B14F-4D97-AF65-F5344CB8AC3E}">
        <p14:creationId xmlns:p14="http://schemas.microsoft.com/office/powerpoint/2010/main" val="4041154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9BB1562-9EF2-9C4E-90B2-C6CF632C454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505766F-C493-9241-BEFA-CE86817BF64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5A2939E-5010-1944-B342-306F1B242F6C}"/>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cs typeface="Arial" panose="020B0604020202020204" pitchFamily="34" charset="0"/>
              </a:defRPr>
            </a:lvl1pPr>
          </a:lstStyle>
          <a:p>
            <a:pPr>
              <a:defRPr/>
            </a:pPr>
            <a:fld id="{906E1EA9-FE46-1044-BAB4-A44682AD90DC}" type="datetimeFigureOut">
              <a:rPr lang="en-US" altLang="en-US"/>
              <a:pPr>
                <a:defRPr/>
              </a:pPr>
              <a:t>2/6/20</a:t>
            </a:fld>
            <a:endParaRPr lang="en-US" altLang="en-US"/>
          </a:p>
        </p:txBody>
      </p:sp>
      <p:sp>
        <p:nvSpPr>
          <p:cNvPr id="5" name="Footer Placeholder 4">
            <a:extLst>
              <a:ext uri="{FF2B5EF4-FFF2-40B4-BE49-F238E27FC236}">
                <a16:creationId xmlns:a16="http://schemas.microsoft.com/office/drawing/2014/main" id="{3B33B475-2694-BA45-A183-C2A8B43C40C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3F413037-132C-594C-91F7-94AADDD0C90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cs typeface="Arial" panose="020B0604020202020204" pitchFamily="34" charset="0"/>
              </a:defRPr>
            </a:lvl1pPr>
          </a:lstStyle>
          <a:p>
            <a:pPr>
              <a:defRPr/>
            </a:pPr>
            <a:fld id="{7D276B7C-A90C-4A46-939C-1CD41040EAA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a:extLst>
              <a:ext uri="{FF2B5EF4-FFF2-40B4-BE49-F238E27FC236}">
                <a16:creationId xmlns:a16="http://schemas.microsoft.com/office/drawing/2014/main" id="{D228B833-82F8-E648-B9E2-D9623D0F0112}"/>
              </a:ext>
            </a:extLst>
          </p:cNvPr>
          <p:cNvSpPr>
            <a:spLocks noGrp="1"/>
          </p:cNvSpPr>
          <p:nvPr>
            <p:ph type="ctrTitle"/>
          </p:nvPr>
        </p:nvSpPr>
        <p:spPr>
          <a:xfrm>
            <a:off x="685800" y="990600"/>
            <a:ext cx="7772400" cy="1470025"/>
          </a:xfrm>
        </p:spPr>
        <p:txBody>
          <a:bodyPr/>
          <a:lstStyle/>
          <a:p>
            <a:pPr eaLnBrk="1" hangingPunct="1"/>
            <a:r>
              <a:rPr lang="en-US" altLang="en-US">
                <a:ea typeface="ＭＳ Ｐゴシック" panose="020B0600070205080204" pitchFamily="34" charset="-128"/>
              </a:rPr>
              <a:t>Cancer Biology</a:t>
            </a:r>
            <a:br>
              <a:rPr lang="en-US" altLang="en-US">
                <a:ea typeface="ＭＳ Ｐゴシック" panose="020B0600070205080204" pitchFamily="34" charset="-128"/>
              </a:rPr>
            </a:br>
            <a:r>
              <a:rPr lang="en-US" altLang="en-US">
                <a:ea typeface="ＭＳ Ｐゴシック" panose="020B0600070205080204" pitchFamily="34" charset="-128"/>
              </a:rPr>
              <a:t>Biol 445</a:t>
            </a:r>
          </a:p>
        </p:txBody>
      </p:sp>
      <p:sp>
        <p:nvSpPr>
          <p:cNvPr id="3" name="Subtitle 2">
            <a:extLst>
              <a:ext uri="{FF2B5EF4-FFF2-40B4-BE49-F238E27FC236}">
                <a16:creationId xmlns:a16="http://schemas.microsoft.com/office/drawing/2014/main" id="{0D9925FD-61BB-E641-B922-7D4F705C4D89}"/>
              </a:ext>
            </a:extLst>
          </p:cNvPr>
          <p:cNvSpPr>
            <a:spLocks noGrp="1"/>
          </p:cNvSpPr>
          <p:nvPr>
            <p:ph type="subTitle" idx="1"/>
          </p:nvPr>
        </p:nvSpPr>
        <p:spPr>
          <a:xfrm>
            <a:off x="1371600" y="3886200"/>
            <a:ext cx="6400800" cy="2667000"/>
          </a:xfrm>
        </p:spPr>
        <p:txBody>
          <a:bodyPr rtlCol="0">
            <a:normAutofit/>
          </a:bodyPr>
          <a:lstStyle/>
          <a:p>
            <a:pPr eaLnBrk="1" fontAlgn="auto" hangingPunct="1">
              <a:spcAft>
                <a:spcPts val="0"/>
              </a:spcAft>
              <a:defRPr/>
            </a:pPr>
            <a:r>
              <a:rPr lang="en-US" dirty="0">
                <a:ea typeface="+mn-ea"/>
                <a:cs typeface="+mn-cs"/>
              </a:rPr>
              <a:t>Spring 2020</a:t>
            </a:r>
          </a:p>
          <a:p>
            <a:pPr eaLnBrk="1" fontAlgn="auto" hangingPunct="1">
              <a:spcAft>
                <a:spcPts val="0"/>
              </a:spcAft>
              <a:defRPr/>
            </a:pPr>
            <a:r>
              <a:rPr lang="en-US" dirty="0">
                <a:ea typeface="+mn-ea"/>
                <a:cs typeface="+mn-cs"/>
              </a:rPr>
              <a:t>Dr. Heidi Super</a:t>
            </a:r>
          </a:p>
          <a:p>
            <a:pPr eaLnBrk="1" fontAlgn="auto" hangingPunct="1">
              <a:spcAft>
                <a:spcPts val="0"/>
              </a:spcAft>
              <a:defRPr/>
            </a:pPr>
            <a:r>
              <a:rPr lang="en-US" dirty="0">
                <a:ea typeface="+mn-ea"/>
                <a:cs typeface="+mn-cs"/>
              </a:rPr>
              <a:t>Lecture 9</a:t>
            </a:r>
          </a:p>
          <a:p>
            <a:pPr eaLnBrk="1" fontAlgn="auto" hangingPunct="1">
              <a:spcAft>
                <a:spcPts val="0"/>
              </a:spcAft>
              <a:defRPr/>
            </a:pPr>
            <a:r>
              <a:rPr lang="en-US" dirty="0">
                <a:ea typeface="+mn-ea"/>
                <a:cs typeface="+mn-cs"/>
              </a:rPr>
              <a:t>2-7-2020</a:t>
            </a:r>
          </a:p>
          <a:p>
            <a:pPr eaLnBrk="1" fontAlgn="auto" hangingPunct="1">
              <a:spcAft>
                <a:spcPts val="0"/>
              </a:spcAft>
              <a:defRPr/>
            </a:pPr>
            <a:endParaRPr lang="en-US" dirty="0">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a:extLst>
              <a:ext uri="{FF2B5EF4-FFF2-40B4-BE49-F238E27FC236}">
                <a16:creationId xmlns:a16="http://schemas.microsoft.com/office/drawing/2014/main" id="{A97900C9-6A62-364E-8485-5F11D91449E2}"/>
              </a:ext>
            </a:extLst>
          </p:cNvPr>
          <p:cNvSpPr>
            <a:spLocks noGrp="1"/>
          </p:cNvSpPr>
          <p:nvPr>
            <p:ph type="title"/>
          </p:nvPr>
        </p:nvSpPr>
        <p:spPr/>
        <p:txBody>
          <a:bodyPr/>
          <a:lstStyle/>
          <a:p>
            <a:r>
              <a:rPr lang="en-US" altLang="en-US">
                <a:ea typeface="ＭＳ Ｐゴシック" panose="020B0600070205080204" pitchFamily="34" charset="-128"/>
              </a:rPr>
              <a:t>Just a few examples…</a:t>
            </a:r>
          </a:p>
        </p:txBody>
      </p:sp>
      <p:sp>
        <p:nvSpPr>
          <p:cNvPr id="3" name="Content Placeholder 2">
            <a:extLst>
              <a:ext uri="{FF2B5EF4-FFF2-40B4-BE49-F238E27FC236}">
                <a16:creationId xmlns:a16="http://schemas.microsoft.com/office/drawing/2014/main" id="{55C28E44-E804-A842-A8F1-28AF3E643A0F}"/>
              </a:ext>
            </a:extLst>
          </p:cNvPr>
          <p:cNvSpPr>
            <a:spLocks noGrp="1"/>
          </p:cNvSpPr>
          <p:nvPr>
            <p:ph idx="1"/>
          </p:nvPr>
        </p:nvSpPr>
        <p:spPr/>
        <p:txBody>
          <a:bodyPr>
            <a:normAutofit fontScale="92500" lnSpcReduction="10000"/>
          </a:bodyPr>
          <a:lstStyle/>
          <a:p>
            <a:pPr>
              <a:defRPr/>
            </a:pPr>
            <a:r>
              <a:rPr lang="en-US" dirty="0"/>
              <a:t>BRCA1 and BRCA2 mutations, which occur spontaneously or are inherited, increase a woman’s chance of breast and ovarian cancer over her lifetime. ( more in </a:t>
            </a:r>
            <a:r>
              <a:rPr lang="en-US" dirty="0" err="1"/>
              <a:t>chpt</a:t>
            </a:r>
            <a:r>
              <a:rPr lang="en-US" dirty="0"/>
              <a:t>. 10 p. 187-188)</a:t>
            </a:r>
          </a:p>
          <a:p>
            <a:pPr>
              <a:defRPr/>
            </a:pPr>
            <a:endParaRPr lang="en-US" dirty="0"/>
          </a:p>
          <a:p>
            <a:pPr lvl="1">
              <a:defRPr/>
            </a:pPr>
            <a:r>
              <a:rPr lang="en-US" dirty="0"/>
              <a:t>The protein products of BRCA1 and BRCA2 are involved in </a:t>
            </a:r>
            <a:r>
              <a:rPr lang="en-US" u="sng" dirty="0"/>
              <a:t>repair of double strand DNA breaks</a:t>
            </a:r>
            <a:r>
              <a:rPr lang="en-US" dirty="0"/>
              <a:t>. They are considered tumor suppressor genes---why?</a:t>
            </a:r>
          </a:p>
          <a:p>
            <a:pPr lvl="1">
              <a:defRPr/>
            </a:pPr>
            <a:endParaRPr lang="en-US" dirty="0"/>
          </a:p>
          <a:p>
            <a:pPr lvl="1">
              <a:defRPr/>
            </a:pPr>
            <a:r>
              <a:rPr lang="en-US" dirty="0"/>
              <a:t>So what’s the link to cancer? …Explain!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F821E48E-A362-3A47-ABA7-2CA39E89F4A5}"/>
              </a:ext>
            </a:extLst>
          </p:cNvPr>
          <p:cNvSpPr>
            <a:spLocks noGrp="1"/>
          </p:cNvSpPr>
          <p:nvPr>
            <p:ph type="title"/>
          </p:nvPr>
        </p:nvSpPr>
        <p:spPr/>
        <p:txBody>
          <a:bodyPr/>
          <a:lstStyle/>
          <a:p>
            <a:r>
              <a:rPr lang="en-US" altLang="en-US" dirty="0">
                <a:ea typeface="ＭＳ Ｐゴシック" panose="020B0600070205080204" pitchFamily="34" charset="-128"/>
              </a:rPr>
              <a:t>More…</a:t>
            </a:r>
          </a:p>
        </p:txBody>
      </p:sp>
      <p:sp>
        <p:nvSpPr>
          <p:cNvPr id="43010" name="Content Placeholder 2">
            <a:extLst>
              <a:ext uri="{FF2B5EF4-FFF2-40B4-BE49-F238E27FC236}">
                <a16:creationId xmlns:a16="http://schemas.microsoft.com/office/drawing/2014/main" id="{7D87C851-3B01-6847-AD41-A118578A72CC}"/>
              </a:ext>
            </a:extLst>
          </p:cNvPr>
          <p:cNvSpPr>
            <a:spLocks noGrp="1"/>
          </p:cNvSpPr>
          <p:nvPr>
            <p:ph idx="1"/>
          </p:nvPr>
        </p:nvSpPr>
        <p:spPr/>
        <p:txBody>
          <a:bodyPr/>
          <a:lstStyle/>
          <a:p>
            <a:r>
              <a:rPr lang="en-US" altLang="en-US">
                <a:ea typeface="ＭＳ Ｐゴシック" panose="020B0600070205080204" pitchFamily="34" charset="-128"/>
              </a:rPr>
              <a:t>An inherited disease called Xeroderma pimentosum (XP is caused by mutations in genes associated with nucleotide excision repair. ( more in chpt. 10 p. 187-188)</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pPr lvl="1"/>
            <a:r>
              <a:rPr lang="en-US" altLang="en-US">
                <a:ea typeface="ＭＳ Ｐゴシック" panose="020B0600070205080204" pitchFamily="34" charset="-128"/>
              </a:rPr>
              <a:t>Individuals with XP, are especially susceptible to UV caused skin cancers.  Why? Be specific.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77ADA94A-5FEC-3C40-90EC-1AEEDC82C0C9}"/>
              </a:ext>
            </a:extLst>
          </p:cNvPr>
          <p:cNvSpPr>
            <a:spLocks noGrp="1"/>
          </p:cNvSpPr>
          <p:nvPr>
            <p:ph type="title"/>
          </p:nvPr>
        </p:nvSpPr>
        <p:spPr/>
        <p:txBody>
          <a:bodyPr/>
          <a:lstStyle/>
          <a:p>
            <a:r>
              <a:rPr lang="en-US" altLang="en-US" dirty="0">
                <a:ea typeface="ＭＳ Ｐゴシック" panose="020B0600070205080204" pitchFamily="34" charset="-128"/>
              </a:rPr>
              <a:t>More…?</a:t>
            </a:r>
          </a:p>
        </p:txBody>
      </p:sp>
      <p:sp>
        <p:nvSpPr>
          <p:cNvPr id="44034" name="Content Placeholder 2">
            <a:extLst>
              <a:ext uri="{FF2B5EF4-FFF2-40B4-BE49-F238E27FC236}">
                <a16:creationId xmlns:a16="http://schemas.microsoft.com/office/drawing/2014/main" id="{027B7D9A-9534-F446-BE22-C6C9AF540622}"/>
              </a:ext>
            </a:extLst>
          </p:cNvPr>
          <p:cNvSpPr>
            <a:spLocks noGrp="1"/>
          </p:cNvSpPr>
          <p:nvPr>
            <p:ph idx="1"/>
          </p:nvPr>
        </p:nvSpPr>
        <p:spPr/>
        <p:txBody>
          <a:bodyPr/>
          <a:lstStyle/>
          <a:p>
            <a:r>
              <a:rPr lang="en-US" altLang="en-US">
                <a:ea typeface="ＭＳ Ｐゴシック" panose="020B0600070205080204" pitchFamily="34" charset="-128"/>
              </a:rPr>
              <a:t>Do a google search and read about the inherited colon cancer, HNPCC</a:t>
            </a:r>
          </a:p>
          <a:p>
            <a:r>
              <a:rPr lang="en-US" altLang="en-US">
                <a:ea typeface="ＭＳ Ｐゴシック" panose="020B0600070205080204" pitchFamily="34" charset="-128"/>
              </a:rPr>
              <a:t>Which repair system is faulty?</a:t>
            </a:r>
          </a:p>
          <a:p>
            <a:r>
              <a:rPr lang="en-US" altLang="en-US">
                <a:ea typeface="ＭＳ Ｐゴシック" panose="020B0600070205080204" pitchFamily="34" charset="-128"/>
              </a:rPr>
              <a:t>Also  more in chpt. 10 p. 187-188</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r>
              <a:rPr lang="en-US" altLang="en-US">
                <a:ea typeface="ＭＳ Ｐゴシック" panose="020B0600070205080204" pitchFamily="34" charset="-128"/>
              </a:rPr>
              <a:t>Explain it in molecular/genetic terms…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a:extLst>
              <a:ext uri="{FF2B5EF4-FFF2-40B4-BE49-F238E27FC236}">
                <a16:creationId xmlns:a16="http://schemas.microsoft.com/office/drawing/2014/main" id="{510A7E88-4359-9741-B049-ABF3A55C1D6E}"/>
              </a:ext>
            </a:extLst>
          </p:cNvPr>
          <p:cNvSpPr>
            <a:spLocks noGrp="1"/>
          </p:cNvSpPr>
          <p:nvPr>
            <p:ph type="title"/>
          </p:nvPr>
        </p:nvSpPr>
        <p:spPr/>
        <p:txBody>
          <a:bodyPr/>
          <a:lstStyle/>
          <a:p>
            <a:r>
              <a:rPr lang="en-US" altLang="en-US" sz="3600">
                <a:ea typeface="ＭＳ Ｐゴシック" panose="020B0600070205080204" pitchFamily="34" charset="-128"/>
              </a:rPr>
              <a:t>Let’s return to a cancer-associated gene that has a celebrity spokesperson.</a:t>
            </a:r>
          </a:p>
        </p:txBody>
      </p:sp>
      <p:pic>
        <p:nvPicPr>
          <p:cNvPr id="45058" name="Content Placeholder 3">
            <a:extLst>
              <a:ext uri="{FF2B5EF4-FFF2-40B4-BE49-F238E27FC236}">
                <a16:creationId xmlns:a16="http://schemas.microsoft.com/office/drawing/2014/main" id="{A196A594-28C8-CA40-AB38-1B39836D2E5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40915" r="-40915"/>
          <a:stretch>
            <a:fillRect/>
          </a:stretch>
        </p:blip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45A15B86-9951-174F-81EA-26E831FCD69D}"/>
              </a:ext>
            </a:extLst>
          </p:cNvPr>
          <p:cNvSpPr>
            <a:spLocks noGrp="1"/>
          </p:cNvSpPr>
          <p:nvPr>
            <p:ph type="title"/>
          </p:nvPr>
        </p:nvSpPr>
        <p:spPr/>
        <p:txBody>
          <a:bodyPr/>
          <a:lstStyle/>
          <a:p>
            <a:endParaRPr lang="en-US" altLang="en-US">
              <a:ea typeface="ＭＳ Ｐゴシック" panose="020B0600070205080204" pitchFamily="34" charset="-128"/>
            </a:endParaRPr>
          </a:p>
        </p:txBody>
      </p:sp>
      <p:sp>
        <p:nvSpPr>
          <p:cNvPr id="46082" name="Content Placeholder 2">
            <a:extLst>
              <a:ext uri="{FF2B5EF4-FFF2-40B4-BE49-F238E27FC236}">
                <a16:creationId xmlns:a16="http://schemas.microsoft.com/office/drawing/2014/main" id="{9FC502A0-0A7E-274C-84CA-0C59338F0346}"/>
              </a:ext>
            </a:extLst>
          </p:cNvPr>
          <p:cNvSpPr>
            <a:spLocks noGrp="1"/>
          </p:cNvSpPr>
          <p:nvPr>
            <p:ph idx="1"/>
          </p:nvPr>
        </p:nvSpPr>
        <p:spPr/>
        <p:txBody>
          <a:bodyPr/>
          <a:lstStyle/>
          <a:p>
            <a:r>
              <a:rPr lang="en-US" altLang="en-US">
                <a:ea typeface="ＭＳ Ｐゴシック" panose="020B0600070205080204" pitchFamily="34" charset="-128"/>
              </a:rPr>
              <a:t>BRCA1 and BRCA2 mutations, which occur spontaneously or are inherited, increase a woman’s chance of breast and ovarian cancer over her lifetime. </a:t>
            </a:r>
          </a:p>
          <a:p>
            <a:r>
              <a:rPr lang="en-US" altLang="en-US">
                <a:ea typeface="ＭＳ Ｐゴシック" panose="020B0600070205080204" pitchFamily="34" charset="-128"/>
              </a:rPr>
              <a:t>According to the NCI---</a:t>
            </a:r>
          </a:p>
          <a:p>
            <a:endParaRPr lang="en-US" altLang="en-US">
              <a:ea typeface="ＭＳ Ｐゴシック"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07DEB1CF-DD04-8142-AA53-AF4BEF82E13A}"/>
              </a:ext>
            </a:extLst>
          </p:cNvPr>
          <p:cNvSpPr>
            <a:spLocks noGrp="1"/>
          </p:cNvSpPr>
          <p:nvPr>
            <p:ph type="title"/>
          </p:nvPr>
        </p:nvSpPr>
        <p:spPr/>
        <p:txBody>
          <a:bodyPr/>
          <a:lstStyle/>
          <a:p>
            <a:r>
              <a:rPr lang="en-US" altLang="en-US">
                <a:ea typeface="ＭＳ Ｐゴシック" panose="020B0600070205080204" pitchFamily="34" charset="-128"/>
              </a:rPr>
              <a:t>NCI</a:t>
            </a:r>
          </a:p>
        </p:txBody>
      </p:sp>
      <p:sp>
        <p:nvSpPr>
          <p:cNvPr id="47106" name="Content Placeholder 2">
            <a:extLst>
              <a:ext uri="{FF2B5EF4-FFF2-40B4-BE49-F238E27FC236}">
                <a16:creationId xmlns:a16="http://schemas.microsoft.com/office/drawing/2014/main" id="{97DD5432-661A-4748-BA09-9D2C2BD76A09}"/>
              </a:ext>
            </a:extLst>
          </p:cNvPr>
          <p:cNvSpPr>
            <a:spLocks noGrp="1"/>
          </p:cNvSpPr>
          <p:nvPr>
            <p:ph idx="1"/>
          </p:nvPr>
        </p:nvSpPr>
        <p:spPr/>
        <p:txBody>
          <a:bodyPr/>
          <a:lstStyle/>
          <a:p>
            <a:r>
              <a:rPr lang="en-US" altLang="en-US" dirty="0">
                <a:ea typeface="ＭＳ Ｐゴシック" panose="020B0600070205080204" pitchFamily="34" charset="-128"/>
              </a:rPr>
              <a:t>According to estimates of lifetime risk, about 12.0 percent of women in the general population will develop breast cancer sometime during their lives compared with about 60 percent of women who have inherited a mutation in BRCA1 or BRCA2 (a 5X increased risk)—or 5-fold </a:t>
            </a:r>
            <a:r>
              <a:rPr lang="en-US" altLang="en-US" i="1" dirty="0">
                <a:ea typeface="ＭＳ Ｐゴシック" panose="020B0600070205080204" pitchFamily="34" charset="-128"/>
              </a:rPr>
              <a:t>relative</a:t>
            </a:r>
            <a:r>
              <a:rPr lang="en-US" altLang="en-US" dirty="0">
                <a:ea typeface="ＭＳ Ｐゴシック" panose="020B0600070205080204" pitchFamily="34" charset="-128"/>
              </a:rPr>
              <a:t> risk. </a:t>
            </a:r>
          </a:p>
          <a:p>
            <a:endParaRPr lang="en-US" altLang="en-US" dirty="0">
              <a:ea typeface="ＭＳ Ｐゴシック" panose="020B0600070205080204"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id="{24F2F33B-B79B-0241-8392-FE83604D63F2}"/>
              </a:ext>
            </a:extLst>
          </p:cNvPr>
          <p:cNvSpPr>
            <a:spLocks noGrp="1"/>
          </p:cNvSpPr>
          <p:nvPr>
            <p:ph type="title"/>
          </p:nvPr>
        </p:nvSpPr>
        <p:spPr/>
        <p:txBody>
          <a:bodyPr/>
          <a:lstStyle/>
          <a:p>
            <a:endParaRPr lang="en-US" altLang="en-US"/>
          </a:p>
        </p:txBody>
      </p:sp>
      <p:sp>
        <p:nvSpPr>
          <p:cNvPr id="37890" name="Content Placeholder 2">
            <a:extLst>
              <a:ext uri="{FF2B5EF4-FFF2-40B4-BE49-F238E27FC236}">
                <a16:creationId xmlns:a16="http://schemas.microsoft.com/office/drawing/2014/main" id="{BE03DF67-98EE-584A-BA95-EE5D5082D35F}"/>
              </a:ext>
            </a:extLst>
          </p:cNvPr>
          <p:cNvSpPr>
            <a:spLocks noGrp="1"/>
          </p:cNvSpPr>
          <p:nvPr>
            <p:ph idx="1"/>
          </p:nvPr>
        </p:nvSpPr>
        <p:spPr/>
        <p:txBody>
          <a:bodyPr/>
          <a:lstStyle/>
          <a:p>
            <a:r>
              <a:rPr lang="en-US" altLang="en-US" dirty="0"/>
              <a:t>It remains unknown why inherited mutations in BRCA1/2 would be associated with cancer of just/primarily the breast and ovary---After all, an inherited mutation will affect DNA repair in all cells…</a:t>
            </a:r>
          </a:p>
          <a:p>
            <a:endParaRPr lang="en-US" altLang="en-US" dirty="0"/>
          </a:p>
          <a:p>
            <a:r>
              <a:rPr lang="en-US" altLang="en-US" dirty="0"/>
              <a:t>What action did Angelina Jolie take when she learned of her BRCA mutations?</a:t>
            </a:r>
          </a:p>
        </p:txBody>
      </p:sp>
    </p:spTree>
    <p:extLst>
      <p:ext uri="{BB962C8B-B14F-4D97-AF65-F5344CB8AC3E}">
        <p14:creationId xmlns:p14="http://schemas.microsoft.com/office/powerpoint/2010/main" val="389063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BA975-5377-544D-B242-6EABBD4280B5}"/>
              </a:ext>
            </a:extLst>
          </p:cNvPr>
          <p:cNvSpPr>
            <a:spLocks noGrp="1"/>
          </p:cNvSpPr>
          <p:nvPr>
            <p:ph type="title"/>
          </p:nvPr>
        </p:nvSpPr>
        <p:spPr/>
        <p:txBody>
          <a:bodyPr/>
          <a:lstStyle/>
          <a:p>
            <a:r>
              <a:rPr lang="en-US" dirty="0"/>
              <a:t>Interestingly…but maybe making more sense…</a:t>
            </a:r>
          </a:p>
        </p:txBody>
      </p:sp>
      <p:sp>
        <p:nvSpPr>
          <p:cNvPr id="4" name="Content Placeholder 3">
            <a:extLst>
              <a:ext uri="{FF2B5EF4-FFF2-40B4-BE49-F238E27FC236}">
                <a16:creationId xmlns:a16="http://schemas.microsoft.com/office/drawing/2014/main" id="{2AC72B21-875C-324A-97BF-A450F11C9F91}"/>
              </a:ext>
            </a:extLst>
          </p:cNvPr>
          <p:cNvSpPr>
            <a:spLocks noGrp="1"/>
          </p:cNvSpPr>
          <p:nvPr>
            <p:ph idx="1"/>
          </p:nvPr>
        </p:nvSpPr>
        <p:spPr/>
        <p:txBody>
          <a:bodyPr/>
          <a:lstStyle/>
          <a:p>
            <a:r>
              <a:rPr lang="en-US" dirty="0"/>
              <a:t>Recently, </a:t>
            </a:r>
            <a:r>
              <a:rPr lang="en-US" dirty="0" err="1"/>
              <a:t>inheritd</a:t>
            </a:r>
            <a:r>
              <a:rPr lang="en-US" dirty="0"/>
              <a:t> BRCA mutations have been noted in other types of cancer cells.</a:t>
            </a:r>
          </a:p>
          <a:p>
            <a:r>
              <a:rPr lang="en-US" dirty="0"/>
              <a:t>BRCA MUTATIONS IN PROSTATE CANCER </a:t>
            </a:r>
          </a:p>
          <a:p>
            <a:r>
              <a:rPr lang="en-US" sz="2000" i="1" dirty="0"/>
              <a:t>Estimates of the </a:t>
            </a:r>
            <a:r>
              <a:rPr lang="en-US" sz="2000" i="1" dirty="0">
                <a:highlight>
                  <a:srgbClr val="FFFF00"/>
                </a:highlight>
              </a:rPr>
              <a:t>relative risk </a:t>
            </a:r>
            <a:r>
              <a:rPr lang="en-US" sz="2000" i="1" dirty="0"/>
              <a:t>of </a:t>
            </a:r>
            <a:r>
              <a:rPr lang="en-US" sz="2000" i="1" dirty="0" err="1"/>
              <a:t>PCa</a:t>
            </a:r>
            <a:r>
              <a:rPr lang="en-US" sz="2000" i="1" dirty="0"/>
              <a:t> for men with BRCA1 and BRCA2 mutations have varied, but recent data suggest that it is </a:t>
            </a:r>
            <a:r>
              <a:rPr lang="en-US" sz="2000" i="1" dirty="0">
                <a:highlight>
                  <a:srgbClr val="FFFF00"/>
                </a:highlight>
              </a:rPr>
              <a:t>3.75-fold for BRCA1 mutations and 8.6-fold for BRCA2 by age 65 years</a:t>
            </a:r>
            <a:r>
              <a:rPr lang="en-US" sz="2000" i="1" dirty="0"/>
              <a:t>. 9-11 Moreover, </a:t>
            </a:r>
            <a:r>
              <a:rPr lang="en-US" sz="2000" i="1" dirty="0" err="1"/>
              <a:t>PCas</a:t>
            </a:r>
            <a:r>
              <a:rPr lang="en-US" sz="2000" i="1" dirty="0"/>
              <a:t> associated with BRCA1/2 mutations, particularly those in the BRCA2 gene, are often more aggressive and characterized by poor outcomes.12,13 </a:t>
            </a:r>
            <a:r>
              <a:rPr lang="en-US" sz="2000" i="1" dirty="0">
                <a:highlight>
                  <a:srgbClr val="FFFF00"/>
                </a:highlight>
              </a:rPr>
              <a:t>The presence of a BRCA2 mutation is a negative prognostic factor in </a:t>
            </a:r>
            <a:r>
              <a:rPr lang="en-US" sz="2000" i="1" dirty="0" err="1">
                <a:highlight>
                  <a:srgbClr val="FFFF00"/>
                </a:highlight>
              </a:rPr>
              <a:t>PCa</a:t>
            </a:r>
            <a:r>
              <a:rPr lang="en-US" sz="2000" i="1" dirty="0">
                <a:highlight>
                  <a:srgbClr val="FFFF00"/>
                </a:highlight>
              </a:rPr>
              <a:t>, independent of tumor grade, stage, and PSA levels.14 </a:t>
            </a:r>
          </a:p>
          <a:p>
            <a:pPr lvl="1"/>
            <a:endParaRPr lang="en-US" dirty="0"/>
          </a:p>
        </p:txBody>
      </p:sp>
    </p:spTree>
    <p:extLst>
      <p:ext uri="{BB962C8B-B14F-4D97-AF65-F5344CB8AC3E}">
        <p14:creationId xmlns:p14="http://schemas.microsoft.com/office/powerpoint/2010/main" val="2249844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1882DA3A-95CC-BE40-BCCF-8AFE3023C32E}"/>
              </a:ext>
            </a:extLst>
          </p:cNvPr>
          <p:cNvSpPr>
            <a:spLocks noGrp="1"/>
          </p:cNvSpPr>
          <p:nvPr>
            <p:ph type="title"/>
          </p:nvPr>
        </p:nvSpPr>
        <p:spPr/>
        <p:txBody>
          <a:bodyPr/>
          <a:lstStyle/>
          <a:p>
            <a:endParaRPr lang="en-US" altLang="en-US"/>
          </a:p>
        </p:txBody>
      </p:sp>
      <p:sp>
        <p:nvSpPr>
          <p:cNvPr id="36866" name="Content Placeholder 2">
            <a:extLst>
              <a:ext uri="{FF2B5EF4-FFF2-40B4-BE49-F238E27FC236}">
                <a16:creationId xmlns:a16="http://schemas.microsoft.com/office/drawing/2014/main" id="{036B80C6-EC07-4041-9B8F-1E3AB7811249}"/>
              </a:ext>
            </a:extLst>
          </p:cNvPr>
          <p:cNvSpPr>
            <a:spLocks noGrp="1"/>
          </p:cNvSpPr>
          <p:nvPr>
            <p:ph idx="1"/>
          </p:nvPr>
        </p:nvSpPr>
        <p:spPr>
          <a:xfrm>
            <a:off x="457200" y="1600200"/>
            <a:ext cx="8229600" cy="4876800"/>
          </a:xfrm>
        </p:spPr>
        <p:txBody>
          <a:bodyPr/>
          <a:lstStyle/>
          <a:p>
            <a:r>
              <a:rPr lang="en-US" altLang="en-US" dirty="0"/>
              <a:t>When several individuals in one family get breast or ovarian cancer especially at a young age, there is reason to suspect a BRCA1 and/or BRCA2 mutation is being passed through the family.</a:t>
            </a:r>
          </a:p>
          <a:p>
            <a:endParaRPr lang="en-US" altLang="en-US" dirty="0"/>
          </a:p>
          <a:p>
            <a:r>
              <a:rPr lang="en-US" altLang="en-US" dirty="0"/>
              <a:t>Myriad Genetics is one biotech company that offers genetic testing for such mutations.</a:t>
            </a:r>
          </a:p>
          <a:p>
            <a:pPr marL="0" indent="0">
              <a:buNone/>
            </a:pPr>
            <a:r>
              <a:rPr lang="en-US" altLang="en-US" dirty="0"/>
              <a:t>(More on this soon—see recent paper)</a:t>
            </a:r>
          </a:p>
        </p:txBody>
      </p:sp>
    </p:spTree>
    <p:extLst>
      <p:ext uri="{BB962C8B-B14F-4D97-AF65-F5344CB8AC3E}">
        <p14:creationId xmlns:p14="http://schemas.microsoft.com/office/powerpoint/2010/main" val="817680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C67C159A-A459-F044-91AA-0824759CEC33}"/>
              </a:ext>
            </a:extLst>
          </p:cNvPr>
          <p:cNvSpPr>
            <a:spLocks noGrp="1"/>
          </p:cNvSpPr>
          <p:nvPr>
            <p:ph type="title"/>
          </p:nvPr>
        </p:nvSpPr>
        <p:spPr/>
        <p:txBody>
          <a:bodyPr/>
          <a:lstStyle/>
          <a:p>
            <a:r>
              <a:rPr lang="en-US" altLang="en-US"/>
              <a:t>Just a note of caution…</a:t>
            </a:r>
          </a:p>
        </p:txBody>
      </p:sp>
      <p:sp>
        <p:nvSpPr>
          <p:cNvPr id="38914" name="Rectangle 3">
            <a:extLst>
              <a:ext uri="{FF2B5EF4-FFF2-40B4-BE49-F238E27FC236}">
                <a16:creationId xmlns:a16="http://schemas.microsoft.com/office/drawing/2014/main" id="{D09FAC45-4BCC-844A-95ED-16A250F8C15D}"/>
              </a:ext>
            </a:extLst>
          </p:cNvPr>
          <p:cNvSpPr>
            <a:spLocks noGrp="1"/>
          </p:cNvSpPr>
          <p:nvPr>
            <p:ph type="body" idx="1"/>
          </p:nvPr>
        </p:nvSpPr>
        <p:spPr/>
        <p:txBody>
          <a:bodyPr/>
          <a:lstStyle/>
          <a:p>
            <a:pPr>
              <a:lnSpc>
                <a:spcPct val="90000"/>
              </a:lnSpc>
            </a:pPr>
            <a:r>
              <a:rPr lang="en-US" altLang="en-US"/>
              <a:t>Most cancers are NOT passed from one generation to another.</a:t>
            </a:r>
          </a:p>
          <a:p>
            <a:pPr lvl="1">
              <a:lnSpc>
                <a:spcPct val="90000"/>
              </a:lnSpc>
            </a:pPr>
            <a:r>
              <a:rPr lang="en-US" altLang="en-US"/>
              <a:t>Cancer has a genetic basis, but that does not mean we get the disease from our parents! Cancer is a disease of somatic cells.</a:t>
            </a:r>
          </a:p>
          <a:p>
            <a:pPr lvl="1">
              <a:lnSpc>
                <a:spcPct val="90000"/>
              </a:lnSpc>
            </a:pPr>
            <a:endParaRPr lang="en-US" altLang="en-US"/>
          </a:p>
          <a:p>
            <a:pPr lvl="2">
              <a:lnSpc>
                <a:spcPct val="90000"/>
              </a:lnSpc>
            </a:pPr>
            <a:r>
              <a:rPr lang="en-US" altLang="en-US"/>
              <a:t>However, a handful of gene mutations put a person at higher risk for developing cancer.  If they are in the germline, we pass cancer-associated alleles on to the next generation. Some of these alleles result in defects in DNA repair.</a:t>
            </a:r>
          </a:p>
        </p:txBody>
      </p:sp>
    </p:spTree>
    <p:extLst>
      <p:ext uri="{BB962C8B-B14F-4D97-AF65-F5344CB8AC3E}">
        <p14:creationId xmlns:p14="http://schemas.microsoft.com/office/powerpoint/2010/main" val="1431280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a:extLst>
              <a:ext uri="{FF2B5EF4-FFF2-40B4-BE49-F238E27FC236}">
                <a16:creationId xmlns:a16="http://schemas.microsoft.com/office/drawing/2014/main" id="{EBB7F6A6-8BF0-734F-8A40-768361279434}"/>
              </a:ext>
            </a:extLst>
          </p:cNvPr>
          <p:cNvSpPr>
            <a:spLocks noGrp="1"/>
          </p:cNvSpPr>
          <p:nvPr>
            <p:ph type="title"/>
          </p:nvPr>
        </p:nvSpPr>
        <p:spPr/>
        <p:txBody>
          <a:bodyPr/>
          <a:lstStyle/>
          <a:p>
            <a:r>
              <a:rPr lang="en-US" altLang="en-US">
                <a:ea typeface="ＭＳ Ｐゴシック" panose="020B0600070205080204" pitchFamily="34" charset="-128"/>
              </a:rPr>
              <a:t>Field trip! </a:t>
            </a:r>
          </a:p>
        </p:txBody>
      </p:sp>
      <p:sp>
        <p:nvSpPr>
          <p:cNvPr id="3" name="Content Placeholder 2">
            <a:extLst>
              <a:ext uri="{FF2B5EF4-FFF2-40B4-BE49-F238E27FC236}">
                <a16:creationId xmlns:a16="http://schemas.microsoft.com/office/drawing/2014/main" id="{B90B77D9-7145-E344-AFC2-DE8478FD3D61}"/>
              </a:ext>
            </a:extLst>
          </p:cNvPr>
          <p:cNvSpPr>
            <a:spLocks noGrp="1"/>
          </p:cNvSpPr>
          <p:nvPr>
            <p:ph idx="1"/>
          </p:nvPr>
        </p:nvSpPr>
        <p:spPr/>
        <p:txBody>
          <a:bodyPr/>
          <a:lstStyle/>
          <a:p>
            <a:pPr>
              <a:defRPr/>
            </a:pPr>
            <a:r>
              <a:rPr lang="en-US" dirty="0"/>
              <a:t>I have arranged to visit Dr. </a:t>
            </a:r>
            <a:r>
              <a:rPr lang="en-US" dirty="0" err="1"/>
              <a:t>Badie</a:t>
            </a:r>
            <a:r>
              <a:rPr lang="en-US" dirty="0"/>
              <a:t> </a:t>
            </a:r>
            <a:r>
              <a:rPr lang="en-US" dirty="0" err="1"/>
              <a:t>Alakech</a:t>
            </a:r>
            <a:r>
              <a:rPr lang="en-US" dirty="0"/>
              <a:t>—a pathologist at Trinity Hospital.  </a:t>
            </a:r>
          </a:p>
          <a:p>
            <a:pPr lvl="1">
              <a:defRPr/>
            </a:pPr>
            <a:r>
              <a:rPr lang="en-US" dirty="0"/>
              <a:t>Let’s choose a date---February 19</a:t>
            </a:r>
            <a:r>
              <a:rPr lang="en-US" baseline="30000" dirty="0"/>
              <a:t>th</a:t>
            </a:r>
            <a:r>
              <a:rPr lang="en-US" dirty="0"/>
              <a:t> , 24</a:t>
            </a:r>
            <a:r>
              <a:rPr lang="en-US" baseline="30000" dirty="0"/>
              <a:t>th</a:t>
            </a:r>
            <a:r>
              <a:rPr lang="en-US" dirty="0"/>
              <a:t> or 26</a:t>
            </a:r>
            <a:r>
              <a:rPr lang="en-US" baseline="30000" dirty="0"/>
              <a:t>th</a:t>
            </a:r>
            <a:r>
              <a:rPr lang="en-US" dirty="0"/>
              <a:t> .</a:t>
            </a:r>
          </a:p>
          <a:p>
            <a:pPr marL="914400" lvl="2" indent="0">
              <a:buFont typeface="Arial" panose="020B0604020202020204" pitchFamily="34" charset="0"/>
              <a:buNone/>
              <a:defRPr/>
            </a:pPr>
            <a:r>
              <a:rPr lang="en-US"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a:extLst>
              <a:ext uri="{FF2B5EF4-FFF2-40B4-BE49-F238E27FC236}">
                <a16:creationId xmlns:a16="http://schemas.microsoft.com/office/drawing/2014/main" id="{D0B18470-1FC2-CD4B-8018-6DF14B732228}"/>
              </a:ext>
            </a:extLst>
          </p:cNvPr>
          <p:cNvSpPr>
            <a:spLocks noGrp="1"/>
          </p:cNvSpPr>
          <p:nvPr>
            <p:ph type="title"/>
          </p:nvPr>
        </p:nvSpPr>
        <p:spPr/>
        <p:txBody>
          <a:bodyPr/>
          <a:lstStyle/>
          <a:p>
            <a:endParaRPr lang="en-US" altLang="en-US"/>
          </a:p>
        </p:txBody>
      </p:sp>
      <p:sp>
        <p:nvSpPr>
          <p:cNvPr id="3" name="Content Placeholder 2">
            <a:extLst>
              <a:ext uri="{FF2B5EF4-FFF2-40B4-BE49-F238E27FC236}">
                <a16:creationId xmlns:a16="http://schemas.microsoft.com/office/drawing/2014/main" id="{17BA135A-7CDE-394E-A4C0-54E66546A881}"/>
              </a:ext>
            </a:extLst>
          </p:cNvPr>
          <p:cNvSpPr>
            <a:spLocks noGrp="1"/>
          </p:cNvSpPr>
          <p:nvPr>
            <p:ph idx="1"/>
          </p:nvPr>
        </p:nvSpPr>
        <p:spPr/>
        <p:txBody>
          <a:bodyPr/>
          <a:lstStyle/>
          <a:p>
            <a:pPr>
              <a:defRPr/>
            </a:pPr>
            <a:r>
              <a:rPr lang="en-US" dirty="0"/>
              <a:t>Before we leave this section…It sometimes gets confusing when we learn about the causes of cancer…</a:t>
            </a:r>
          </a:p>
          <a:p>
            <a:pPr lvl="1">
              <a:defRPr/>
            </a:pPr>
            <a:r>
              <a:rPr lang="en-US" dirty="0"/>
              <a:t>DNA damaging agents—chemicals and radiation</a:t>
            </a:r>
          </a:p>
          <a:p>
            <a:pPr lvl="1">
              <a:defRPr/>
            </a:pPr>
            <a:r>
              <a:rPr lang="en-US" dirty="0"/>
              <a:t>And the treatments for cancer…chemicals and radiation! </a:t>
            </a:r>
          </a:p>
          <a:p>
            <a:pPr marL="457200" lvl="1" indent="0">
              <a:buFont typeface="Arial" panose="020B0604020202020204" pitchFamily="34" charset="0"/>
              <a:buNone/>
              <a:defRPr/>
            </a:pPr>
            <a:endParaRPr lang="en-US" dirty="0"/>
          </a:p>
          <a:p>
            <a:pPr marL="457200" lvl="1" indent="0">
              <a:buFont typeface="Arial" panose="020B0604020202020204" pitchFamily="34" charset="0"/>
              <a:buNone/>
              <a:defRPr/>
            </a:pPr>
            <a:r>
              <a:rPr lang="en-US" dirty="0"/>
              <a:t>WHAT?</a:t>
            </a:r>
          </a:p>
          <a:p>
            <a:pPr lvl="1">
              <a:defRPr/>
            </a:pPr>
            <a:endParaRPr lang="en-US" dirty="0"/>
          </a:p>
          <a:p>
            <a:pPr lvl="1">
              <a:buFont typeface="Arial"/>
              <a:buChar char="•"/>
              <a:defRPr/>
            </a:pPr>
            <a:endParaRPr lang="en-US" dirty="0"/>
          </a:p>
        </p:txBody>
      </p:sp>
    </p:spTree>
    <p:extLst>
      <p:ext uri="{BB962C8B-B14F-4D97-AF65-F5344CB8AC3E}">
        <p14:creationId xmlns:p14="http://schemas.microsoft.com/office/powerpoint/2010/main" val="1415353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8A01A-AF4B-8745-A9A3-46BDEFABCADA}"/>
              </a:ext>
            </a:extLst>
          </p:cNvPr>
          <p:cNvSpPr>
            <a:spLocks noGrp="1"/>
          </p:cNvSpPr>
          <p:nvPr>
            <p:ph type="title"/>
          </p:nvPr>
        </p:nvSpPr>
        <p:spPr/>
        <p:txBody>
          <a:bodyPr>
            <a:normAutofit fontScale="90000"/>
          </a:bodyPr>
          <a:lstStyle/>
          <a:p>
            <a:pPr>
              <a:defRPr/>
            </a:pPr>
            <a:r>
              <a:rPr lang="en-US" dirty="0"/>
              <a:t>Common classes of Cancer Chemotherapy agents</a:t>
            </a:r>
          </a:p>
        </p:txBody>
      </p:sp>
      <p:sp>
        <p:nvSpPr>
          <p:cNvPr id="3" name="Content Placeholder 2">
            <a:extLst>
              <a:ext uri="{FF2B5EF4-FFF2-40B4-BE49-F238E27FC236}">
                <a16:creationId xmlns:a16="http://schemas.microsoft.com/office/drawing/2014/main" id="{FF14B35C-B83B-A84D-9A22-B423146759B1}"/>
              </a:ext>
            </a:extLst>
          </p:cNvPr>
          <p:cNvSpPr>
            <a:spLocks noGrp="1"/>
          </p:cNvSpPr>
          <p:nvPr>
            <p:ph idx="1"/>
          </p:nvPr>
        </p:nvSpPr>
        <p:spPr/>
        <p:txBody>
          <a:bodyPr/>
          <a:lstStyle/>
          <a:p>
            <a:pPr>
              <a:defRPr/>
            </a:pPr>
            <a:r>
              <a:rPr lang="en-US" dirty="0"/>
              <a:t>DNA analogs</a:t>
            </a:r>
          </a:p>
          <a:p>
            <a:pPr>
              <a:defRPr/>
            </a:pPr>
            <a:r>
              <a:rPr lang="en-US" dirty="0"/>
              <a:t>Alkylating agents</a:t>
            </a:r>
          </a:p>
          <a:p>
            <a:pPr>
              <a:defRPr/>
            </a:pPr>
            <a:r>
              <a:rPr lang="en-US" dirty="0"/>
              <a:t>Radiation</a:t>
            </a:r>
          </a:p>
          <a:p>
            <a:pPr>
              <a:defRPr/>
            </a:pPr>
            <a:r>
              <a:rPr lang="en-US" dirty="0"/>
              <a:t>Inhibitors of DNA repair</a:t>
            </a:r>
          </a:p>
          <a:p>
            <a:pPr>
              <a:defRPr/>
            </a:pPr>
            <a:endParaRPr lang="en-US" dirty="0"/>
          </a:p>
          <a:p>
            <a:pPr marL="0" indent="0">
              <a:buFont typeface="Arial" panose="020B0604020202020204" pitchFamily="34" charset="0"/>
              <a:buNone/>
              <a:defRPr/>
            </a:pPr>
            <a:endParaRPr lang="en-US" dirty="0"/>
          </a:p>
        </p:txBody>
      </p:sp>
    </p:spTree>
    <p:extLst>
      <p:ext uri="{BB962C8B-B14F-4D97-AF65-F5344CB8AC3E}">
        <p14:creationId xmlns:p14="http://schemas.microsoft.com/office/powerpoint/2010/main" val="3119467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a:extLst>
              <a:ext uri="{FF2B5EF4-FFF2-40B4-BE49-F238E27FC236}">
                <a16:creationId xmlns:a16="http://schemas.microsoft.com/office/drawing/2014/main" id="{0259E934-10EB-444D-864A-30AC76EDE6A2}"/>
              </a:ext>
            </a:extLst>
          </p:cNvPr>
          <p:cNvSpPr>
            <a:spLocks noGrp="1"/>
          </p:cNvSpPr>
          <p:nvPr>
            <p:ph type="title"/>
          </p:nvPr>
        </p:nvSpPr>
        <p:spPr/>
        <p:txBody>
          <a:bodyPr/>
          <a:lstStyle/>
          <a:p>
            <a:r>
              <a:rPr lang="en-US" altLang="en-US"/>
              <a:t>Why?  Yikes?!</a:t>
            </a:r>
          </a:p>
        </p:txBody>
      </p:sp>
      <p:sp>
        <p:nvSpPr>
          <p:cNvPr id="41986" name="Content Placeholder 2">
            <a:extLst>
              <a:ext uri="{FF2B5EF4-FFF2-40B4-BE49-F238E27FC236}">
                <a16:creationId xmlns:a16="http://schemas.microsoft.com/office/drawing/2014/main" id="{45543BA4-AE5B-AB4C-8BC4-D3290BD0DFC8}"/>
              </a:ext>
            </a:extLst>
          </p:cNvPr>
          <p:cNvSpPr>
            <a:spLocks noGrp="1"/>
          </p:cNvSpPr>
          <p:nvPr>
            <p:ph idx="1"/>
          </p:nvPr>
        </p:nvSpPr>
        <p:spPr/>
        <p:txBody>
          <a:bodyPr/>
          <a:lstStyle/>
          <a:p>
            <a:r>
              <a:rPr lang="en-US" altLang="en-US"/>
              <a:t>Historically, the best way to kill cancer cells is to damage them beyond repair in an attempt to tip them into apoptosis.</a:t>
            </a:r>
          </a:p>
          <a:p>
            <a:endParaRPr lang="en-US" altLang="en-US"/>
          </a:p>
          <a:p>
            <a:r>
              <a:rPr lang="en-US" altLang="en-US"/>
              <a:t>Surprisingly, these fairly non-selective agents are still the best (sometimes, only) treatments.</a:t>
            </a:r>
          </a:p>
          <a:p>
            <a:endParaRPr lang="en-US" altLang="en-US"/>
          </a:p>
          <a:p>
            <a:endParaRPr lang="en-US" altLang="en-US"/>
          </a:p>
        </p:txBody>
      </p:sp>
    </p:spTree>
    <p:extLst>
      <p:ext uri="{BB962C8B-B14F-4D97-AF65-F5344CB8AC3E}">
        <p14:creationId xmlns:p14="http://schemas.microsoft.com/office/powerpoint/2010/main" val="40262600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A1922F20-BC25-F34F-8A17-A96A45E20BD7}"/>
              </a:ext>
            </a:extLst>
          </p:cNvPr>
          <p:cNvSpPr>
            <a:spLocks noGrp="1"/>
          </p:cNvSpPr>
          <p:nvPr>
            <p:ph type="title"/>
          </p:nvPr>
        </p:nvSpPr>
        <p:spPr/>
        <p:txBody>
          <a:bodyPr/>
          <a:lstStyle/>
          <a:p>
            <a:r>
              <a:rPr lang="en-US" altLang="en-US"/>
              <a:t>Consequences?</a:t>
            </a:r>
          </a:p>
        </p:txBody>
      </p:sp>
      <p:sp>
        <p:nvSpPr>
          <p:cNvPr id="43010" name="Content Placeholder 2">
            <a:extLst>
              <a:ext uri="{FF2B5EF4-FFF2-40B4-BE49-F238E27FC236}">
                <a16:creationId xmlns:a16="http://schemas.microsoft.com/office/drawing/2014/main" id="{480001AA-AF33-F140-88B9-D126EB2B3A4D}"/>
              </a:ext>
            </a:extLst>
          </p:cNvPr>
          <p:cNvSpPr>
            <a:spLocks noGrp="1"/>
          </p:cNvSpPr>
          <p:nvPr>
            <p:ph idx="1"/>
          </p:nvPr>
        </p:nvSpPr>
        <p:spPr/>
        <p:txBody>
          <a:bodyPr/>
          <a:lstStyle/>
          <a:p>
            <a:r>
              <a:rPr lang="en-US" altLang="en-US" dirty="0"/>
              <a:t>Side effects…non-specific killing of non-cancer, rapidly dividing cells.  Hair loss, intestinal damage, immune suppression.</a:t>
            </a:r>
          </a:p>
          <a:p>
            <a:endParaRPr lang="en-US" altLang="en-US" dirty="0"/>
          </a:p>
          <a:p>
            <a:r>
              <a:rPr lang="en-US" altLang="en-US" dirty="0"/>
              <a:t>Sometimes, secondary, therapy-induced cancer.  i.e. secondary leukemia.</a:t>
            </a:r>
          </a:p>
        </p:txBody>
      </p:sp>
    </p:spTree>
    <p:extLst>
      <p:ext uri="{BB962C8B-B14F-4D97-AF65-F5344CB8AC3E}">
        <p14:creationId xmlns:p14="http://schemas.microsoft.com/office/powerpoint/2010/main" val="1406008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292E56B3-A3FB-CC44-BDC2-E5309DD073CE}"/>
              </a:ext>
            </a:extLst>
          </p:cNvPr>
          <p:cNvSpPr>
            <a:spLocks noGrp="1"/>
          </p:cNvSpPr>
          <p:nvPr>
            <p:ph type="title"/>
          </p:nvPr>
        </p:nvSpPr>
        <p:spPr/>
        <p:txBody>
          <a:bodyPr/>
          <a:lstStyle/>
          <a:p>
            <a:r>
              <a:rPr lang="en-US" altLang="en-US"/>
              <a:t>Chapter 3</a:t>
            </a:r>
          </a:p>
        </p:txBody>
      </p:sp>
      <p:sp>
        <p:nvSpPr>
          <p:cNvPr id="44034" name="Content Placeholder 2">
            <a:extLst>
              <a:ext uri="{FF2B5EF4-FFF2-40B4-BE49-F238E27FC236}">
                <a16:creationId xmlns:a16="http://schemas.microsoft.com/office/drawing/2014/main" id="{59496965-836F-6144-99F1-E28602CC8A6F}"/>
              </a:ext>
            </a:extLst>
          </p:cNvPr>
          <p:cNvSpPr>
            <a:spLocks noGrp="1"/>
          </p:cNvSpPr>
          <p:nvPr>
            <p:ph idx="1"/>
          </p:nvPr>
        </p:nvSpPr>
        <p:spPr/>
        <p:txBody>
          <a:bodyPr/>
          <a:lstStyle/>
          <a:p>
            <a:r>
              <a:rPr lang="en-US" altLang="en-US"/>
              <a:t>Thus far our focus has been on the cancer cell and the mechanism by which a cell can lose control of division. </a:t>
            </a:r>
          </a:p>
          <a:p>
            <a:endParaRPr lang="en-US" altLang="en-US"/>
          </a:p>
          <a:p>
            <a:pPr lvl="1"/>
            <a:r>
              <a:rPr lang="en-US" altLang="en-US"/>
              <a:t>Cancer cells and even tumors are relatively harmless in isolation.  In fact, tumors are limited in their growth (to a few millimeters)  since all cells/tissues need a source of oxygen and nutrients to exceed a certain size.</a:t>
            </a:r>
          </a:p>
        </p:txBody>
      </p:sp>
    </p:spTree>
    <p:extLst>
      <p:ext uri="{BB962C8B-B14F-4D97-AF65-F5344CB8AC3E}">
        <p14:creationId xmlns:p14="http://schemas.microsoft.com/office/powerpoint/2010/main" val="2809443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a:extLst>
              <a:ext uri="{FF2B5EF4-FFF2-40B4-BE49-F238E27FC236}">
                <a16:creationId xmlns:a16="http://schemas.microsoft.com/office/drawing/2014/main" id="{80C9DCBC-FBA7-2945-AABE-9CE7A9C63776}"/>
              </a:ext>
            </a:extLst>
          </p:cNvPr>
          <p:cNvSpPr>
            <a:spLocks noGrp="1"/>
          </p:cNvSpPr>
          <p:nvPr>
            <p:ph type="title"/>
          </p:nvPr>
        </p:nvSpPr>
        <p:spPr/>
        <p:txBody>
          <a:bodyPr/>
          <a:lstStyle/>
          <a:p>
            <a:endParaRPr lang="en-US" altLang="en-US"/>
          </a:p>
        </p:txBody>
      </p:sp>
      <p:sp>
        <p:nvSpPr>
          <p:cNvPr id="45058" name="Content Placeholder 2">
            <a:extLst>
              <a:ext uri="{FF2B5EF4-FFF2-40B4-BE49-F238E27FC236}">
                <a16:creationId xmlns:a16="http://schemas.microsoft.com/office/drawing/2014/main" id="{BC5E77FE-03AE-5E48-B6AA-5638872B02E4}"/>
              </a:ext>
            </a:extLst>
          </p:cNvPr>
          <p:cNvSpPr>
            <a:spLocks noGrp="1"/>
          </p:cNvSpPr>
          <p:nvPr>
            <p:ph idx="1"/>
          </p:nvPr>
        </p:nvSpPr>
        <p:spPr/>
        <p:txBody>
          <a:bodyPr/>
          <a:lstStyle/>
          <a:p>
            <a:r>
              <a:rPr lang="en-US" altLang="en-US"/>
              <a:t>Cancer/tumor </a:t>
            </a:r>
            <a:r>
              <a:rPr lang="en-US" altLang="en-US" b="1" i="1"/>
              <a:t>progression</a:t>
            </a:r>
            <a:r>
              <a:rPr lang="en-US" altLang="en-US"/>
              <a:t> requires establishment of a vascular system---delivery of oxygen and nutrients via the blood.</a:t>
            </a:r>
          </a:p>
          <a:p>
            <a:endParaRPr lang="en-US" altLang="en-US"/>
          </a:p>
          <a:p>
            <a:pPr lvl="1">
              <a:buFont typeface="Arial" panose="020B0604020202020204" pitchFamily="34" charset="0"/>
              <a:buNone/>
            </a:pPr>
            <a:r>
              <a:rPr lang="en-US" altLang="en-US"/>
              <a:t>Establishment of new blood vessels= </a:t>
            </a:r>
            <a:r>
              <a:rPr lang="en-US" altLang="en-US" b="1" i="1"/>
              <a:t>angiogenesis</a:t>
            </a:r>
          </a:p>
        </p:txBody>
      </p:sp>
    </p:spTree>
    <p:extLst>
      <p:ext uri="{BB962C8B-B14F-4D97-AF65-F5344CB8AC3E}">
        <p14:creationId xmlns:p14="http://schemas.microsoft.com/office/powerpoint/2010/main" val="2923031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6C9C5FB2-2D60-E442-A484-698B5089055F}"/>
              </a:ext>
            </a:extLst>
          </p:cNvPr>
          <p:cNvSpPr>
            <a:spLocks noGrp="1"/>
          </p:cNvSpPr>
          <p:nvPr>
            <p:ph type="title"/>
          </p:nvPr>
        </p:nvSpPr>
        <p:spPr/>
        <p:txBody>
          <a:bodyPr/>
          <a:lstStyle/>
          <a:p>
            <a:endParaRPr lang="en-US" altLang="en-US"/>
          </a:p>
        </p:txBody>
      </p:sp>
      <p:sp>
        <p:nvSpPr>
          <p:cNvPr id="46082" name="Content Placeholder 2">
            <a:extLst>
              <a:ext uri="{FF2B5EF4-FFF2-40B4-BE49-F238E27FC236}">
                <a16:creationId xmlns:a16="http://schemas.microsoft.com/office/drawing/2014/main" id="{47187BB7-1673-B342-BE2E-FE0648A36B27}"/>
              </a:ext>
            </a:extLst>
          </p:cNvPr>
          <p:cNvSpPr>
            <a:spLocks noGrp="1"/>
          </p:cNvSpPr>
          <p:nvPr>
            <p:ph idx="1"/>
          </p:nvPr>
        </p:nvSpPr>
        <p:spPr/>
        <p:txBody>
          <a:bodyPr/>
          <a:lstStyle/>
          <a:p>
            <a:r>
              <a:rPr lang="en-US" altLang="en-US"/>
              <a:t>Angiogenesis is rampant and necessary during embryogenesis in most animals, but not common in adults.</a:t>
            </a:r>
          </a:p>
          <a:p>
            <a:endParaRPr lang="en-US" altLang="en-US"/>
          </a:p>
          <a:p>
            <a:pPr lvl="1"/>
            <a:r>
              <a:rPr lang="en-US" altLang="en-US"/>
              <a:t>Exceptions</a:t>
            </a:r>
          </a:p>
          <a:p>
            <a:pPr lvl="2"/>
            <a:r>
              <a:rPr lang="en-US" altLang="en-US"/>
              <a:t>Wound healing</a:t>
            </a:r>
          </a:p>
          <a:p>
            <a:pPr lvl="2"/>
            <a:r>
              <a:rPr lang="en-US" altLang="en-US"/>
              <a:t>Normal menstrual cycle</a:t>
            </a:r>
          </a:p>
          <a:p>
            <a:pPr lvl="2"/>
            <a:r>
              <a:rPr lang="en-US" altLang="en-US"/>
              <a:t>Pregnancy</a:t>
            </a:r>
          </a:p>
          <a:p>
            <a:pPr lvl="2">
              <a:buFont typeface="Arial" panose="020B0604020202020204" pitchFamily="34" charset="0"/>
              <a:buNone/>
            </a:pPr>
            <a:endParaRPr lang="en-US" altLang="en-US"/>
          </a:p>
        </p:txBody>
      </p:sp>
    </p:spTree>
    <p:extLst>
      <p:ext uri="{BB962C8B-B14F-4D97-AF65-F5344CB8AC3E}">
        <p14:creationId xmlns:p14="http://schemas.microsoft.com/office/powerpoint/2010/main" val="2464541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756D57E4-C51C-CE48-A87D-7B71D2EACEF1}"/>
              </a:ext>
            </a:extLst>
          </p:cNvPr>
          <p:cNvSpPr>
            <a:spLocks noGrp="1"/>
          </p:cNvSpPr>
          <p:nvPr>
            <p:ph type="title"/>
          </p:nvPr>
        </p:nvSpPr>
        <p:spPr/>
        <p:txBody>
          <a:bodyPr/>
          <a:lstStyle/>
          <a:p>
            <a:endParaRPr lang="en-US" altLang="en-US"/>
          </a:p>
        </p:txBody>
      </p:sp>
      <p:sp>
        <p:nvSpPr>
          <p:cNvPr id="47106" name="Content Placeholder 2">
            <a:extLst>
              <a:ext uri="{FF2B5EF4-FFF2-40B4-BE49-F238E27FC236}">
                <a16:creationId xmlns:a16="http://schemas.microsoft.com/office/drawing/2014/main" id="{699533F6-A5D5-8244-BEDA-9F57C6612E0D}"/>
              </a:ext>
            </a:extLst>
          </p:cNvPr>
          <p:cNvSpPr>
            <a:spLocks noGrp="1"/>
          </p:cNvSpPr>
          <p:nvPr>
            <p:ph idx="1"/>
          </p:nvPr>
        </p:nvSpPr>
        <p:spPr/>
        <p:txBody>
          <a:bodyPr/>
          <a:lstStyle/>
          <a:p>
            <a:r>
              <a:rPr lang="en-US" altLang="en-US"/>
              <a:t>Blood vessels are made from </a:t>
            </a:r>
            <a:r>
              <a:rPr lang="en-US" altLang="en-US" b="1" i="1"/>
              <a:t>endothelial cells</a:t>
            </a:r>
          </a:p>
          <a:p>
            <a:pPr lvl="1"/>
            <a:r>
              <a:rPr lang="en-US" altLang="en-US"/>
              <a:t>First step in  tumor angiogenesis is proliferation and of endothelial cells—endothelial cells lining existing blood vessels.</a:t>
            </a:r>
          </a:p>
          <a:p>
            <a:pPr lvl="1"/>
            <a:r>
              <a:rPr lang="en-US" altLang="en-US"/>
              <a:t>3-1 </a:t>
            </a:r>
          </a:p>
        </p:txBody>
      </p:sp>
    </p:spTree>
    <p:extLst>
      <p:ext uri="{BB962C8B-B14F-4D97-AF65-F5344CB8AC3E}">
        <p14:creationId xmlns:p14="http://schemas.microsoft.com/office/powerpoint/2010/main" val="20208363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a:extLst>
              <a:ext uri="{FF2B5EF4-FFF2-40B4-BE49-F238E27FC236}">
                <a16:creationId xmlns:a16="http://schemas.microsoft.com/office/drawing/2014/main" id="{D11CA663-CF8E-2543-830C-859130289E1C}"/>
              </a:ext>
            </a:extLst>
          </p:cNvPr>
          <p:cNvSpPr>
            <a:spLocks noGrp="1"/>
          </p:cNvSpPr>
          <p:nvPr>
            <p:ph type="title"/>
          </p:nvPr>
        </p:nvSpPr>
        <p:spPr/>
        <p:txBody>
          <a:bodyPr/>
          <a:lstStyle/>
          <a:p>
            <a:endParaRPr lang="en-US" altLang="en-US"/>
          </a:p>
        </p:txBody>
      </p:sp>
      <p:sp>
        <p:nvSpPr>
          <p:cNvPr id="48130" name="Rectangle 3">
            <a:extLst>
              <a:ext uri="{FF2B5EF4-FFF2-40B4-BE49-F238E27FC236}">
                <a16:creationId xmlns:a16="http://schemas.microsoft.com/office/drawing/2014/main" id="{BA6106BF-3683-1F4D-AC25-23396343E203}"/>
              </a:ext>
            </a:extLst>
          </p:cNvPr>
          <p:cNvSpPr>
            <a:spLocks noGrp="1"/>
          </p:cNvSpPr>
          <p:nvPr>
            <p:ph type="body" idx="1"/>
          </p:nvPr>
        </p:nvSpPr>
        <p:spPr/>
        <p:txBody>
          <a:bodyPr/>
          <a:lstStyle/>
          <a:p>
            <a:r>
              <a:rPr lang="en-US" altLang="en-US"/>
              <a:t>It was once hypothesized that the growth of new blood vessels to feed tumors was the result of an immune response.</a:t>
            </a:r>
          </a:p>
          <a:p>
            <a:endParaRPr lang="en-US" altLang="en-US"/>
          </a:p>
          <a:p>
            <a:r>
              <a:rPr lang="en-US" altLang="en-US"/>
              <a:t>Studies of solid tumors in their original location shows many similarities to a wound healing sight.</a:t>
            </a:r>
          </a:p>
        </p:txBody>
      </p:sp>
    </p:spTree>
    <p:extLst>
      <p:ext uri="{BB962C8B-B14F-4D97-AF65-F5344CB8AC3E}">
        <p14:creationId xmlns:p14="http://schemas.microsoft.com/office/powerpoint/2010/main" val="33939459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a:extLst>
              <a:ext uri="{FF2B5EF4-FFF2-40B4-BE49-F238E27FC236}">
                <a16:creationId xmlns:a16="http://schemas.microsoft.com/office/drawing/2014/main" id="{430E98AE-58E8-5A44-AA0D-D98810FBCC6A}"/>
              </a:ext>
            </a:extLst>
          </p:cNvPr>
          <p:cNvSpPr>
            <a:spLocks noGrp="1"/>
          </p:cNvSpPr>
          <p:nvPr>
            <p:ph type="title"/>
          </p:nvPr>
        </p:nvSpPr>
        <p:spPr/>
        <p:txBody>
          <a:bodyPr/>
          <a:lstStyle/>
          <a:p>
            <a:endParaRPr lang="en-US" altLang="en-US"/>
          </a:p>
        </p:txBody>
      </p:sp>
      <p:sp>
        <p:nvSpPr>
          <p:cNvPr id="49154" name="Rectangle 3">
            <a:extLst>
              <a:ext uri="{FF2B5EF4-FFF2-40B4-BE49-F238E27FC236}">
                <a16:creationId xmlns:a16="http://schemas.microsoft.com/office/drawing/2014/main" id="{A64C0FC1-8A4E-894F-B623-D417225DD2B5}"/>
              </a:ext>
            </a:extLst>
          </p:cNvPr>
          <p:cNvSpPr>
            <a:spLocks noGrp="1"/>
          </p:cNvSpPr>
          <p:nvPr>
            <p:ph type="body" idx="1"/>
          </p:nvPr>
        </p:nvSpPr>
        <p:spPr/>
        <p:txBody>
          <a:bodyPr/>
          <a:lstStyle/>
          <a:p>
            <a:r>
              <a:rPr lang="en-US" altLang="en-US"/>
              <a:t>Several scientists, including Judah Folkman, made important discoveries that tumor cells secrete growth factors which activate nearby blood vessels to begin angiogenesis.</a:t>
            </a:r>
          </a:p>
          <a:p>
            <a:endParaRPr lang="en-US" altLang="en-US"/>
          </a:p>
          <a:p>
            <a:r>
              <a:rPr lang="en-US" altLang="en-US"/>
              <a:t>Fig 3-2</a:t>
            </a:r>
          </a:p>
        </p:txBody>
      </p:sp>
    </p:spTree>
    <p:extLst>
      <p:ext uri="{BB962C8B-B14F-4D97-AF65-F5344CB8AC3E}">
        <p14:creationId xmlns:p14="http://schemas.microsoft.com/office/powerpoint/2010/main" val="2248699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478C1581-37A0-7247-A68E-03CAF487AC8B}"/>
              </a:ext>
            </a:extLst>
          </p:cNvPr>
          <p:cNvSpPr>
            <a:spLocks noGrp="1"/>
          </p:cNvSpPr>
          <p:nvPr>
            <p:ph type="title"/>
          </p:nvPr>
        </p:nvSpPr>
        <p:spPr/>
        <p:txBody>
          <a:bodyPr/>
          <a:lstStyle/>
          <a:p>
            <a:r>
              <a:rPr lang="en-US" altLang="en-US">
                <a:ea typeface="ＭＳ Ｐゴシック" panose="020B0600070205080204" pitchFamily="34" charset="-128"/>
              </a:rPr>
              <a:t>Where were we?</a:t>
            </a:r>
          </a:p>
        </p:txBody>
      </p:sp>
      <p:sp>
        <p:nvSpPr>
          <p:cNvPr id="16386" name="Content Placeholder 2">
            <a:extLst>
              <a:ext uri="{FF2B5EF4-FFF2-40B4-BE49-F238E27FC236}">
                <a16:creationId xmlns:a16="http://schemas.microsoft.com/office/drawing/2014/main" id="{0BC0D605-F5DB-DB48-8834-36721FD1BA79}"/>
              </a:ext>
            </a:extLst>
          </p:cNvPr>
          <p:cNvSpPr>
            <a:spLocks noGrp="1"/>
          </p:cNvSpPr>
          <p:nvPr>
            <p:ph idx="1"/>
          </p:nvPr>
        </p:nvSpPr>
        <p:spPr/>
        <p:txBody>
          <a:bodyPr/>
          <a:lstStyle/>
          <a:p>
            <a:r>
              <a:rPr lang="en-US" altLang="en-US" dirty="0">
                <a:ea typeface="ＭＳ Ｐゴシック" panose="020B0600070205080204" pitchFamily="34" charset="-128"/>
              </a:rPr>
              <a:t>Summarized result of different types of mutations.</a:t>
            </a:r>
          </a:p>
          <a:p>
            <a:r>
              <a:rPr lang="en-US" altLang="en-US" dirty="0">
                <a:ea typeface="ＭＳ Ｐゴシック" panose="020B0600070205080204" pitchFamily="34" charset="-128"/>
              </a:rPr>
              <a:t>Began discussing how cells do not necessarily have to maintain mutations/damage, but can often repair (or prevent it)  it before the next round of replication.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4" descr="http://www.news.harvard.edu/gazette/2005/07.21/photos/12-folkman.jpg">
            <a:extLst>
              <a:ext uri="{FF2B5EF4-FFF2-40B4-BE49-F238E27FC236}">
                <a16:creationId xmlns:a16="http://schemas.microsoft.com/office/drawing/2014/main" id="{EA61B201-E94A-FC4C-82E6-FD93330AFA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417638"/>
            <a:ext cx="5948363" cy="399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78" name="TextBox 5">
            <a:extLst>
              <a:ext uri="{FF2B5EF4-FFF2-40B4-BE49-F238E27FC236}">
                <a16:creationId xmlns:a16="http://schemas.microsoft.com/office/drawing/2014/main" id="{6030856A-6BFF-1341-85FF-F29166F12481}"/>
              </a:ext>
            </a:extLst>
          </p:cNvPr>
          <p:cNvSpPr txBox="1">
            <a:spLocks noChangeArrowheads="1"/>
          </p:cNvSpPr>
          <p:nvPr/>
        </p:nvSpPr>
        <p:spPr bwMode="auto">
          <a:xfrm>
            <a:off x="2133600" y="5715000"/>
            <a:ext cx="5791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a:t>Judah Folkman</a:t>
            </a:r>
          </a:p>
          <a:p>
            <a:r>
              <a:rPr lang="en-US" altLang="en-US"/>
              <a:t>1934-2008</a:t>
            </a:r>
          </a:p>
        </p:txBody>
      </p:sp>
    </p:spTree>
    <p:extLst>
      <p:ext uri="{BB962C8B-B14F-4D97-AF65-F5344CB8AC3E}">
        <p14:creationId xmlns:p14="http://schemas.microsoft.com/office/powerpoint/2010/main" val="22362575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a:extLst>
              <a:ext uri="{FF2B5EF4-FFF2-40B4-BE49-F238E27FC236}">
                <a16:creationId xmlns:a16="http://schemas.microsoft.com/office/drawing/2014/main" id="{4658A38D-5F94-C34F-9E75-6F6B1E42731A}"/>
              </a:ext>
            </a:extLst>
          </p:cNvPr>
          <p:cNvSpPr>
            <a:spLocks noGrp="1"/>
          </p:cNvSpPr>
          <p:nvPr>
            <p:ph type="title"/>
          </p:nvPr>
        </p:nvSpPr>
        <p:spPr/>
        <p:txBody>
          <a:bodyPr/>
          <a:lstStyle/>
          <a:p>
            <a:endParaRPr lang="en-US" altLang="en-US"/>
          </a:p>
        </p:txBody>
      </p:sp>
      <p:sp>
        <p:nvSpPr>
          <p:cNvPr id="51202" name="Rectangle 3">
            <a:extLst>
              <a:ext uri="{FF2B5EF4-FFF2-40B4-BE49-F238E27FC236}">
                <a16:creationId xmlns:a16="http://schemas.microsoft.com/office/drawing/2014/main" id="{EFB86EE1-A4D7-2445-8510-BE24A86906A5}"/>
              </a:ext>
            </a:extLst>
          </p:cNvPr>
          <p:cNvSpPr>
            <a:spLocks noGrp="1"/>
          </p:cNvSpPr>
          <p:nvPr>
            <p:ph type="body" idx="1"/>
          </p:nvPr>
        </p:nvSpPr>
        <p:spPr/>
        <p:txBody>
          <a:bodyPr/>
          <a:lstStyle/>
          <a:p>
            <a:r>
              <a:rPr lang="en-US" altLang="en-US"/>
              <a:t>Folkman’s research identified a new class of growth factors associated specifically with angiogenesis.</a:t>
            </a:r>
          </a:p>
          <a:p>
            <a:endParaRPr lang="en-US" altLang="en-US"/>
          </a:p>
        </p:txBody>
      </p:sp>
    </p:spTree>
    <p:extLst>
      <p:ext uri="{BB962C8B-B14F-4D97-AF65-F5344CB8AC3E}">
        <p14:creationId xmlns:p14="http://schemas.microsoft.com/office/powerpoint/2010/main" val="20345717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a:extLst>
              <a:ext uri="{FF2B5EF4-FFF2-40B4-BE49-F238E27FC236}">
                <a16:creationId xmlns:a16="http://schemas.microsoft.com/office/drawing/2014/main" id="{017602B2-B836-9749-8672-047AF4373C6C}"/>
              </a:ext>
            </a:extLst>
          </p:cNvPr>
          <p:cNvSpPr>
            <a:spLocks noGrp="1"/>
          </p:cNvSpPr>
          <p:nvPr>
            <p:ph type="title"/>
          </p:nvPr>
        </p:nvSpPr>
        <p:spPr/>
        <p:txBody>
          <a:bodyPr/>
          <a:lstStyle/>
          <a:p>
            <a:r>
              <a:rPr lang="en-US" altLang="en-US"/>
              <a:t>Vascular Endothelial Growth Factor</a:t>
            </a:r>
          </a:p>
        </p:txBody>
      </p:sp>
      <p:sp>
        <p:nvSpPr>
          <p:cNvPr id="52226" name="Rectangle 3">
            <a:extLst>
              <a:ext uri="{FF2B5EF4-FFF2-40B4-BE49-F238E27FC236}">
                <a16:creationId xmlns:a16="http://schemas.microsoft.com/office/drawing/2014/main" id="{0404472D-9CD7-294A-A044-09D72349A5FC}"/>
              </a:ext>
            </a:extLst>
          </p:cNvPr>
          <p:cNvSpPr>
            <a:spLocks noGrp="1"/>
          </p:cNvSpPr>
          <p:nvPr>
            <p:ph type="body" idx="1"/>
          </p:nvPr>
        </p:nvSpPr>
        <p:spPr/>
        <p:txBody>
          <a:bodyPr/>
          <a:lstStyle/>
          <a:p>
            <a:r>
              <a:rPr lang="en-US" altLang="en-US" b="1"/>
              <a:t>VEGF</a:t>
            </a:r>
            <a:r>
              <a:rPr lang="en-US" altLang="en-US"/>
              <a:t> is among the most important of the angiogenic factors.</a:t>
            </a:r>
          </a:p>
          <a:p>
            <a:endParaRPr lang="en-US" altLang="en-US"/>
          </a:p>
          <a:p>
            <a:r>
              <a:rPr lang="en-US" altLang="en-US"/>
              <a:t>Endothelial cells express VEGF receptors.  </a:t>
            </a:r>
          </a:p>
          <a:p>
            <a:pPr lvl="1"/>
            <a:r>
              <a:rPr lang="en-US" altLang="en-US"/>
              <a:t>Binding of VEGF starts a signal transduction cascade which induces the production and secretion of a new type of protein called </a:t>
            </a:r>
            <a:r>
              <a:rPr lang="en-US" altLang="en-US" b="1" i="1"/>
              <a:t>matrix metalloproteinases (MMPs)</a:t>
            </a:r>
            <a:r>
              <a:rPr lang="en-US" altLang="en-US"/>
              <a:t> by the endothelial cells.</a:t>
            </a:r>
            <a:endParaRPr lang="en-US" altLang="en-US" b="1" i="1"/>
          </a:p>
        </p:txBody>
      </p:sp>
    </p:spTree>
    <p:extLst>
      <p:ext uri="{BB962C8B-B14F-4D97-AF65-F5344CB8AC3E}">
        <p14:creationId xmlns:p14="http://schemas.microsoft.com/office/powerpoint/2010/main" val="11179250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a:extLst>
              <a:ext uri="{FF2B5EF4-FFF2-40B4-BE49-F238E27FC236}">
                <a16:creationId xmlns:a16="http://schemas.microsoft.com/office/drawing/2014/main" id="{F552B1B3-09B4-A141-B10A-314252AA31EA}"/>
              </a:ext>
            </a:extLst>
          </p:cNvPr>
          <p:cNvSpPr>
            <a:spLocks noGrp="1"/>
          </p:cNvSpPr>
          <p:nvPr>
            <p:ph type="title"/>
          </p:nvPr>
        </p:nvSpPr>
        <p:spPr/>
        <p:txBody>
          <a:bodyPr/>
          <a:lstStyle/>
          <a:p>
            <a:r>
              <a:rPr lang="en-US" altLang="en-US"/>
              <a:t>Several other angiogenic factors</a:t>
            </a:r>
          </a:p>
        </p:txBody>
      </p:sp>
      <p:sp>
        <p:nvSpPr>
          <p:cNvPr id="53250" name="Rectangle 3">
            <a:extLst>
              <a:ext uri="{FF2B5EF4-FFF2-40B4-BE49-F238E27FC236}">
                <a16:creationId xmlns:a16="http://schemas.microsoft.com/office/drawing/2014/main" id="{4E23009C-FA1D-4249-BFF2-EDF062B2D3AD}"/>
              </a:ext>
            </a:extLst>
          </p:cNvPr>
          <p:cNvSpPr>
            <a:spLocks noGrp="1"/>
          </p:cNvSpPr>
          <p:nvPr>
            <p:ph type="body" idx="1"/>
          </p:nvPr>
        </p:nvSpPr>
        <p:spPr/>
        <p:txBody>
          <a:bodyPr/>
          <a:lstStyle/>
          <a:p>
            <a:r>
              <a:rPr lang="en-US" altLang="en-US"/>
              <a:t>Epidermal Growth Factor (EGF)</a:t>
            </a:r>
          </a:p>
          <a:p>
            <a:r>
              <a:rPr lang="en-US" altLang="en-US"/>
              <a:t>Fibroblast Growth Factor (FGF)</a:t>
            </a:r>
          </a:p>
          <a:p>
            <a:r>
              <a:rPr lang="en-US" altLang="en-US"/>
              <a:t>Granulocyte colony stimulating factor (GCSF)</a:t>
            </a:r>
          </a:p>
          <a:p>
            <a:r>
              <a:rPr lang="en-US" altLang="en-US"/>
              <a:t>Interleukins</a:t>
            </a:r>
          </a:p>
          <a:p>
            <a:r>
              <a:rPr lang="en-US" altLang="en-US"/>
              <a:t>Tumor Necrosis Factor alpha (TNF</a:t>
            </a:r>
            <a:r>
              <a:rPr lang="en-US" altLang="en-US">
                <a:latin typeface="Symbol" pitchFamily="2" charset="2"/>
              </a:rPr>
              <a:t>a</a:t>
            </a:r>
            <a:r>
              <a:rPr lang="en-US" altLang="en-US"/>
              <a:t>)</a:t>
            </a:r>
          </a:p>
          <a:p>
            <a:r>
              <a:rPr lang="en-US" altLang="en-US"/>
              <a:t>Platelet-derived endothelial growth factor (TGF</a:t>
            </a:r>
            <a:r>
              <a:rPr lang="en-US" altLang="en-US">
                <a:latin typeface="Symbol" pitchFamily="2" charset="2"/>
              </a:rPr>
              <a:t>a</a:t>
            </a:r>
            <a:r>
              <a:rPr lang="en-US" altLang="en-US"/>
              <a:t>)</a:t>
            </a:r>
          </a:p>
        </p:txBody>
      </p:sp>
    </p:spTree>
    <p:extLst>
      <p:ext uri="{BB962C8B-B14F-4D97-AF65-F5344CB8AC3E}">
        <p14:creationId xmlns:p14="http://schemas.microsoft.com/office/powerpoint/2010/main" val="24435632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FEB0529B-159F-A34D-BCB6-0F3FE1ECF89B}"/>
              </a:ext>
            </a:extLst>
          </p:cNvPr>
          <p:cNvSpPr>
            <a:spLocks noGrp="1"/>
          </p:cNvSpPr>
          <p:nvPr>
            <p:ph type="title"/>
          </p:nvPr>
        </p:nvSpPr>
        <p:spPr/>
        <p:txBody>
          <a:bodyPr>
            <a:normAutofit fontScale="90000"/>
          </a:bodyPr>
          <a:lstStyle/>
          <a:p>
            <a:pPr>
              <a:defRPr/>
            </a:pPr>
            <a:r>
              <a:rPr lang="en-US" sz="4000"/>
              <a:t>Every growth activity must be tightly regulated</a:t>
            </a:r>
          </a:p>
        </p:txBody>
      </p:sp>
      <p:sp>
        <p:nvSpPr>
          <p:cNvPr id="54274" name="Rectangle 3">
            <a:extLst>
              <a:ext uri="{FF2B5EF4-FFF2-40B4-BE49-F238E27FC236}">
                <a16:creationId xmlns:a16="http://schemas.microsoft.com/office/drawing/2014/main" id="{40781B91-88EF-8E4E-9226-6B56614368E5}"/>
              </a:ext>
            </a:extLst>
          </p:cNvPr>
          <p:cNvSpPr>
            <a:spLocks noGrp="1"/>
          </p:cNvSpPr>
          <p:nvPr>
            <p:ph type="body" idx="1"/>
          </p:nvPr>
        </p:nvSpPr>
        <p:spPr/>
        <p:txBody>
          <a:bodyPr/>
          <a:lstStyle/>
          <a:p>
            <a:r>
              <a:rPr lang="en-US" altLang="en-US"/>
              <a:t>Folkman (and others), also identified naturally occuring </a:t>
            </a:r>
            <a:r>
              <a:rPr lang="en-US" altLang="en-US" b="1"/>
              <a:t>anti-angiogenic </a:t>
            </a:r>
            <a:r>
              <a:rPr lang="en-US" altLang="en-US"/>
              <a:t>factors.</a:t>
            </a:r>
          </a:p>
          <a:p>
            <a:pPr lvl="1"/>
            <a:r>
              <a:rPr lang="en-US" altLang="en-US"/>
              <a:t>Angiostatin</a:t>
            </a:r>
          </a:p>
          <a:p>
            <a:pPr lvl="1"/>
            <a:r>
              <a:rPr lang="en-US" altLang="en-US"/>
              <a:t>Endostatin </a:t>
            </a:r>
          </a:p>
          <a:p>
            <a:pPr lvl="1"/>
            <a:r>
              <a:rPr lang="en-US" altLang="en-US"/>
              <a:t>Interferons</a:t>
            </a:r>
          </a:p>
          <a:p>
            <a:pPr lvl="1"/>
            <a:r>
              <a:rPr lang="en-US" altLang="en-US"/>
              <a:t>Thrombospondin</a:t>
            </a:r>
          </a:p>
          <a:p>
            <a:endParaRPr lang="en-US" altLang="en-US"/>
          </a:p>
          <a:p>
            <a:endParaRPr lang="en-US" altLang="en-US"/>
          </a:p>
        </p:txBody>
      </p:sp>
    </p:spTree>
    <p:extLst>
      <p:ext uri="{BB962C8B-B14F-4D97-AF65-F5344CB8AC3E}">
        <p14:creationId xmlns:p14="http://schemas.microsoft.com/office/powerpoint/2010/main" val="35361097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a:extLst>
              <a:ext uri="{FF2B5EF4-FFF2-40B4-BE49-F238E27FC236}">
                <a16:creationId xmlns:a16="http://schemas.microsoft.com/office/drawing/2014/main" id="{4CB5D808-63BA-CA4A-9E95-6ABF13F0B991}"/>
              </a:ext>
            </a:extLst>
          </p:cNvPr>
          <p:cNvSpPr>
            <a:spLocks noGrp="1"/>
          </p:cNvSpPr>
          <p:nvPr>
            <p:ph type="title"/>
          </p:nvPr>
        </p:nvSpPr>
        <p:spPr/>
        <p:txBody>
          <a:bodyPr/>
          <a:lstStyle/>
          <a:p>
            <a:endParaRPr lang="en-US" altLang="en-US"/>
          </a:p>
        </p:txBody>
      </p:sp>
      <p:sp>
        <p:nvSpPr>
          <p:cNvPr id="55298" name="Rectangle 3">
            <a:extLst>
              <a:ext uri="{FF2B5EF4-FFF2-40B4-BE49-F238E27FC236}">
                <a16:creationId xmlns:a16="http://schemas.microsoft.com/office/drawing/2014/main" id="{83EABD45-3428-4143-B33B-74B9D8DB14A6}"/>
              </a:ext>
            </a:extLst>
          </p:cNvPr>
          <p:cNvSpPr>
            <a:spLocks noGrp="1"/>
          </p:cNvSpPr>
          <p:nvPr>
            <p:ph type="body" idx="1"/>
          </p:nvPr>
        </p:nvSpPr>
        <p:spPr/>
        <p:txBody>
          <a:bodyPr/>
          <a:lstStyle/>
          <a:p>
            <a:r>
              <a:rPr lang="en-US" altLang="en-US"/>
              <a:t>The discovery of anti-angiogenic compounds spurred much excitement and a major push for development of these as therapeutic agents.</a:t>
            </a:r>
          </a:p>
        </p:txBody>
      </p:sp>
    </p:spTree>
    <p:extLst>
      <p:ext uri="{BB962C8B-B14F-4D97-AF65-F5344CB8AC3E}">
        <p14:creationId xmlns:p14="http://schemas.microsoft.com/office/powerpoint/2010/main" val="28637911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a:extLst>
              <a:ext uri="{FF2B5EF4-FFF2-40B4-BE49-F238E27FC236}">
                <a16:creationId xmlns:a16="http://schemas.microsoft.com/office/drawing/2014/main" id="{212C7139-32AA-8A48-8A1E-E6C12F7CAD0B}"/>
              </a:ext>
            </a:extLst>
          </p:cNvPr>
          <p:cNvSpPr>
            <a:spLocks noGrp="1"/>
          </p:cNvSpPr>
          <p:nvPr>
            <p:ph type="title"/>
          </p:nvPr>
        </p:nvSpPr>
        <p:spPr/>
        <p:txBody>
          <a:bodyPr/>
          <a:lstStyle/>
          <a:p>
            <a:r>
              <a:rPr lang="en-US" altLang="en-US"/>
              <a:t>Why so much hope?...</a:t>
            </a:r>
          </a:p>
        </p:txBody>
      </p:sp>
      <p:sp>
        <p:nvSpPr>
          <p:cNvPr id="33795" name="Rectangle 3">
            <a:extLst>
              <a:ext uri="{FF2B5EF4-FFF2-40B4-BE49-F238E27FC236}">
                <a16:creationId xmlns:a16="http://schemas.microsoft.com/office/drawing/2014/main" id="{3E83410C-EB95-DB48-BB0D-83326362CA88}"/>
              </a:ext>
            </a:extLst>
          </p:cNvPr>
          <p:cNvSpPr>
            <a:spLocks noGrp="1"/>
          </p:cNvSpPr>
          <p:nvPr>
            <p:ph type="body" idx="1"/>
          </p:nvPr>
        </p:nvSpPr>
        <p:spPr/>
        <p:txBody>
          <a:bodyPr>
            <a:normAutofit fontScale="92500"/>
          </a:bodyPr>
          <a:lstStyle/>
          <a:p>
            <a:pPr>
              <a:defRPr/>
            </a:pPr>
            <a:r>
              <a:rPr lang="en-US" dirty="0"/>
              <a:t>The biggest challenge of therapeutic approaches at the time, was making sure every cancer cell was killed. (And tumor cells nearly always develop resistance to single treatments)</a:t>
            </a:r>
          </a:p>
          <a:p>
            <a:pPr>
              <a:defRPr/>
            </a:pPr>
            <a:endParaRPr lang="en-US" dirty="0"/>
          </a:p>
          <a:p>
            <a:pPr>
              <a:defRPr/>
            </a:pPr>
            <a:r>
              <a:rPr lang="en-US" dirty="0"/>
              <a:t>The new approach did away with that requirement.  Tumor cells could persist, but without a vascular system, could not grow to dangerous size.</a:t>
            </a:r>
          </a:p>
        </p:txBody>
      </p:sp>
    </p:spTree>
    <p:extLst>
      <p:ext uri="{BB962C8B-B14F-4D97-AF65-F5344CB8AC3E}">
        <p14:creationId xmlns:p14="http://schemas.microsoft.com/office/powerpoint/2010/main" val="30894255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a:extLst>
              <a:ext uri="{FF2B5EF4-FFF2-40B4-BE49-F238E27FC236}">
                <a16:creationId xmlns:a16="http://schemas.microsoft.com/office/drawing/2014/main" id="{1BFD8676-DDA0-DB43-A0EF-2C92F7C156DF}"/>
              </a:ext>
            </a:extLst>
          </p:cNvPr>
          <p:cNvSpPr>
            <a:spLocks noGrp="1"/>
          </p:cNvSpPr>
          <p:nvPr>
            <p:ph type="title"/>
          </p:nvPr>
        </p:nvSpPr>
        <p:spPr/>
        <p:txBody>
          <a:bodyPr/>
          <a:lstStyle/>
          <a:p>
            <a:endParaRPr lang="en-US" altLang="en-US"/>
          </a:p>
        </p:txBody>
      </p:sp>
      <p:sp>
        <p:nvSpPr>
          <p:cNvPr id="57346" name="Rectangle 3">
            <a:extLst>
              <a:ext uri="{FF2B5EF4-FFF2-40B4-BE49-F238E27FC236}">
                <a16:creationId xmlns:a16="http://schemas.microsoft.com/office/drawing/2014/main" id="{EB63D1E9-F8D4-5942-85A5-58790BE25E19}"/>
              </a:ext>
            </a:extLst>
          </p:cNvPr>
          <p:cNvSpPr>
            <a:spLocks noGrp="1"/>
          </p:cNvSpPr>
          <p:nvPr>
            <p:ph type="body" idx="1"/>
          </p:nvPr>
        </p:nvSpPr>
        <p:spPr/>
        <p:txBody>
          <a:bodyPr/>
          <a:lstStyle/>
          <a:p>
            <a:r>
              <a:rPr lang="en-US" altLang="en-US"/>
              <a:t>Figure 3-6</a:t>
            </a:r>
          </a:p>
          <a:p>
            <a:endParaRPr lang="en-US" altLang="en-US"/>
          </a:p>
          <a:p>
            <a:pPr lvl="1"/>
            <a:r>
              <a:rPr lang="en-US" altLang="en-US"/>
              <a:t>Immunocompromised mice injected with tumor cells—Plus endostatin.</a:t>
            </a:r>
          </a:p>
          <a:p>
            <a:pPr lvl="1"/>
            <a:endParaRPr lang="en-US" altLang="en-US"/>
          </a:p>
          <a:p>
            <a:pPr lvl="1"/>
            <a:r>
              <a:rPr lang="en-US" altLang="en-US"/>
              <a:t>Conclusion…?</a:t>
            </a:r>
          </a:p>
        </p:txBody>
      </p:sp>
    </p:spTree>
    <p:extLst>
      <p:ext uri="{BB962C8B-B14F-4D97-AF65-F5344CB8AC3E}">
        <p14:creationId xmlns:p14="http://schemas.microsoft.com/office/powerpoint/2010/main" val="14909190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a:extLst>
              <a:ext uri="{FF2B5EF4-FFF2-40B4-BE49-F238E27FC236}">
                <a16:creationId xmlns:a16="http://schemas.microsoft.com/office/drawing/2014/main" id="{22AE71A4-9458-6840-9868-3B9A02B3604B}"/>
              </a:ext>
            </a:extLst>
          </p:cNvPr>
          <p:cNvSpPr>
            <a:spLocks noGrp="1"/>
          </p:cNvSpPr>
          <p:nvPr>
            <p:ph type="title"/>
          </p:nvPr>
        </p:nvSpPr>
        <p:spPr>
          <a:xfrm>
            <a:off x="457200" y="304800"/>
            <a:ext cx="8229600" cy="1143000"/>
          </a:xfrm>
        </p:spPr>
        <p:txBody>
          <a:bodyPr/>
          <a:lstStyle/>
          <a:p>
            <a:r>
              <a:rPr lang="en-US" altLang="en-US"/>
              <a:t>Avastin</a:t>
            </a:r>
          </a:p>
        </p:txBody>
      </p:sp>
      <p:sp>
        <p:nvSpPr>
          <p:cNvPr id="37890" name="Rectangle 3">
            <a:extLst>
              <a:ext uri="{FF2B5EF4-FFF2-40B4-BE49-F238E27FC236}">
                <a16:creationId xmlns:a16="http://schemas.microsoft.com/office/drawing/2014/main" id="{55B83821-7384-6844-82F3-CDDBB1318C3A}"/>
              </a:ext>
            </a:extLst>
          </p:cNvPr>
          <p:cNvSpPr>
            <a:spLocks noGrp="1"/>
          </p:cNvSpPr>
          <p:nvPr>
            <p:ph type="body" idx="1"/>
          </p:nvPr>
        </p:nvSpPr>
        <p:spPr/>
        <p:txBody>
          <a:bodyPr/>
          <a:lstStyle/>
          <a:p>
            <a:pPr>
              <a:defRPr/>
            </a:pPr>
            <a:r>
              <a:rPr lang="en-US" dirty="0"/>
              <a:t>First FDA-approved </a:t>
            </a:r>
            <a:r>
              <a:rPr lang="en-US" b="1" i="1" u="sng" dirty="0"/>
              <a:t>anti-angiogenesis</a:t>
            </a:r>
            <a:r>
              <a:rPr lang="en-US" dirty="0"/>
              <a:t> drug used in humans (2004) despite failing some phase III drug trials, including a trial for breast cancer.</a:t>
            </a:r>
          </a:p>
          <a:p>
            <a:pPr>
              <a:defRPr/>
            </a:pPr>
            <a:endParaRPr lang="en-US" dirty="0"/>
          </a:p>
          <a:p>
            <a:pPr>
              <a:defRPr/>
            </a:pPr>
            <a:r>
              <a:rPr lang="en-US" dirty="0"/>
              <a:t>Has had very limited success….kidney and </a:t>
            </a:r>
            <a:r>
              <a:rPr lang="en-US"/>
              <a:t>colorectal cancer.</a:t>
            </a:r>
            <a:endParaRPr lang="en-US" dirty="0"/>
          </a:p>
          <a:p>
            <a:pPr marL="0" indent="0">
              <a:buFont typeface="Arial" panose="020B0604020202020204" pitchFamily="34" charset="0"/>
              <a:buNone/>
              <a:defRPr/>
            </a:pPr>
            <a:endParaRPr lang="en-US" dirty="0"/>
          </a:p>
        </p:txBody>
      </p:sp>
    </p:spTree>
    <p:extLst>
      <p:ext uri="{BB962C8B-B14F-4D97-AF65-F5344CB8AC3E}">
        <p14:creationId xmlns:p14="http://schemas.microsoft.com/office/powerpoint/2010/main" val="247053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70634FCD-AE29-0242-97CF-B78EA9DD642A}"/>
              </a:ext>
            </a:extLst>
          </p:cNvPr>
          <p:cNvSpPr>
            <a:spLocks noGrp="1"/>
          </p:cNvSpPr>
          <p:nvPr>
            <p:ph type="title"/>
          </p:nvPr>
        </p:nvSpPr>
        <p:spPr/>
        <p:txBody>
          <a:bodyPr>
            <a:normAutofit/>
          </a:bodyPr>
          <a:lstStyle/>
          <a:p>
            <a:pPr>
              <a:defRPr/>
            </a:pPr>
            <a:r>
              <a:rPr lang="en-US" sz="4000" dirty="0"/>
              <a:t>How?</a:t>
            </a:r>
          </a:p>
        </p:txBody>
      </p:sp>
      <p:sp>
        <p:nvSpPr>
          <p:cNvPr id="30722" name="Rectangle 3">
            <a:extLst>
              <a:ext uri="{FF2B5EF4-FFF2-40B4-BE49-F238E27FC236}">
                <a16:creationId xmlns:a16="http://schemas.microsoft.com/office/drawing/2014/main" id="{2AEEE891-DAE9-6341-A47E-7D48796BEBFE}"/>
              </a:ext>
            </a:extLst>
          </p:cNvPr>
          <p:cNvSpPr>
            <a:spLocks noGrp="1"/>
          </p:cNvSpPr>
          <p:nvPr>
            <p:ph type="body" idx="1"/>
          </p:nvPr>
        </p:nvSpPr>
        <p:spPr/>
        <p:txBody>
          <a:bodyPr/>
          <a:lstStyle/>
          <a:p>
            <a:pPr marL="609600" indent="-609600"/>
            <a:r>
              <a:rPr lang="en-US" altLang="en-US" dirty="0">
                <a:ea typeface="ＭＳ Ｐゴシック" panose="020B0600070205080204" pitchFamily="34" charset="-128"/>
              </a:rPr>
              <a:t>DNA polymerase repair activities</a:t>
            </a:r>
          </a:p>
          <a:p>
            <a:pPr marL="609600" indent="-609600"/>
            <a:r>
              <a:rPr lang="en-US" altLang="en-US" dirty="0">
                <a:ea typeface="ＭＳ Ｐゴシック" panose="020B0600070205080204" pitchFamily="34" charset="-128"/>
              </a:rPr>
              <a:t>Several DNA repair pathways</a:t>
            </a:r>
          </a:p>
          <a:p>
            <a:pPr marL="990600" lvl="1" indent="-533400"/>
            <a:r>
              <a:rPr lang="en-US" altLang="en-US" b="1" dirty="0">
                <a:ea typeface="ＭＳ Ｐゴシック" panose="020B0600070205080204" pitchFamily="34" charset="-128"/>
              </a:rPr>
              <a:t>1.  Excision repair</a:t>
            </a:r>
          </a:p>
          <a:p>
            <a:pPr marL="1371600" lvl="2" indent="-457200">
              <a:buFont typeface="Arial" panose="020B0604020202020204" pitchFamily="34" charset="0"/>
              <a:buAutoNum type="alphaLcPeriod"/>
            </a:pPr>
            <a:r>
              <a:rPr lang="en-US" altLang="en-US" dirty="0">
                <a:ea typeface="ＭＳ Ｐゴシック" panose="020B0600070205080204" pitchFamily="34" charset="-128"/>
              </a:rPr>
              <a:t>Base excision</a:t>
            </a:r>
          </a:p>
          <a:p>
            <a:pPr marL="1371600" lvl="2" indent="-457200">
              <a:buFont typeface="Arial" panose="020B0604020202020204" pitchFamily="34" charset="0"/>
              <a:buAutoNum type="alphaLcPeriod"/>
            </a:pPr>
            <a:r>
              <a:rPr lang="en-US" altLang="en-US" dirty="0">
                <a:ea typeface="ＭＳ Ｐゴシック" panose="020B0600070205080204" pitchFamily="34" charset="-128"/>
              </a:rPr>
              <a:t>Nucleotide excision</a:t>
            </a:r>
          </a:p>
          <a:p>
            <a:pPr marL="990600" lvl="1" indent="-533400"/>
            <a:endParaRPr lang="en-US" altLang="en-US" b="1" dirty="0">
              <a:ea typeface="ＭＳ Ｐゴシック" panose="020B0600070205080204" pitchFamily="34" charset="-128"/>
            </a:endParaRPr>
          </a:p>
          <a:p>
            <a:pPr marL="990600" lvl="1" indent="-533400"/>
            <a:r>
              <a:rPr lang="en-US" altLang="en-US" b="1" dirty="0">
                <a:ea typeface="ＭＳ Ｐゴシック" panose="020B0600070205080204" pitchFamily="34" charset="-128"/>
              </a:rPr>
              <a:t>2. Mismatch Repair</a:t>
            </a:r>
          </a:p>
          <a:p>
            <a:pPr marL="1371600" lvl="2" indent="-457200">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id="{2D112E32-6D74-644C-9584-25CD3AB1649F}"/>
              </a:ext>
            </a:extLst>
          </p:cNvPr>
          <p:cNvSpPr>
            <a:spLocks noGrp="1"/>
          </p:cNvSpPr>
          <p:nvPr>
            <p:ph type="title"/>
          </p:nvPr>
        </p:nvSpPr>
        <p:spPr/>
        <p:txBody>
          <a:bodyPr/>
          <a:lstStyle/>
          <a:p>
            <a:endParaRPr lang="en-US" altLang="en-US">
              <a:ea typeface="ＭＳ Ｐゴシック" panose="020B0600070205080204" pitchFamily="34" charset="-128"/>
            </a:endParaRPr>
          </a:p>
        </p:txBody>
      </p:sp>
      <p:sp>
        <p:nvSpPr>
          <p:cNvPr id="36866" name="Rectangle 3">
            <a:extLst>
              <a:ext uri="{FF2B5EF4-FFF2-40B4-BE49-F238E27FC236}">
                <a16:creationId xmlns:a16="http://schemas.microsoft.com/office/drawing/2014/main" id="{8E390E1F-AE62-1A49-8404-CE40830BA976}"/>
              </a:ext>
            </a:extLst>
          </p:cNvPr>
          <p:cNvSpPr>
            <a:spLocks noGrp="1"/>
          </p:cNvSpPr>
          <p:nvPr>
            <p:ph type="body" idx="1"/>
          </p:nvPr>
        </p:nvSpPr>
        <p:spPr/>
        <p:txBody>
          <a:bodyPr/>
          <a:lstStyle/>
          <a:p>
            <a:pPr>
              <a:lnSpc>
                <a:spcPct val="90000"/>
              </a:lnSpc>
            </a:pPr>
            <a:r>
              <a:rPr lang="en-US" altLang="en-US">
                <a:ea typeface="ＭＳ Ｐゴシック" panose="020B0600070205080204" pitchFamily="34" charset="-128"/>
              </a:rPr>
              <a:t>Critical that mismatch repair enzymes detect the newly synthesized DNA strand </a:t>
            </a:r>
          </a:p>
          <a:p>
            <a:pPr lvl="1">
              <a:lnSpc>
                <a:spcPct val="90000"/>
              </a:lnSpc>
            </a:pPr>
            <a:r>
              <a:rPr lang="en-US" altLang="en-US">
                <a:ea typeface="ＭＳ Ｐゴシック" panose="020B0600070205080204" pitchFamily="34" charset="-128"/>
              </a:rPr>
              <a:t>Otherwise, mismatch repair would create as many mutations as it would fix!</a:t>
            </a:r>
          </a:p>
          <a:p>
            <a:pPr lvl="1">
              <a:lnSpc>
                <a:spcPct val="90000"/>
              </a:lnSpc>
            </a:pPr>
            <a:endParaRPr lang="en-US" altLang="en-US">
              <a:ea typeface="ＭＳ Ｐゴシック" panose="020B0600070205080204" pitchFamily="34" charset="-128"/>
            </a:endParaRPr>
          </a:p>
          <a:p>
            <a:pPr lvl="1">
              <a:lnSpc>
                <a:spcPct val="90000"/>
              </a:lnSpc>
            </a:pPr>
            <a:r>
              <a:rPr lang="en-US" altLang="en-US">
                <a:ea typeface="ＭＳ Ｐゴシック" panose="020B0600070205080204" pitchFamily="34" charset="-128"/>
              </a:rPr>
              <a:t>Mismatch repair occurs concurrently with DNA replication</a:t>
            </a:r>
          </a:p>
          <a:p>
            <a:pPr lvl="1">
              <a:lnSpc>
                <a:spcPct val="90000"/>
              </a:lnSpc>
            </a:pPr>
            <a:r>
              <a:rPr lang="en-US" altLang="en-US">
                <a:ea typeface="ＭＳ Ｐゴシック" panose="020B0600070205080204" pitchFamily="34" charset="-128"/>
              </a:rPr>
              <a:t>Components of mismatch repair recognize the  new DNA strand, in part because it has not yet been modified in any way.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a:extLst>
              <a:ext uri="{FF2B5EF4-FFF2-40B4-BE49-F238E27FC236}">
                <a16:creationId xmlns:a16="http://schemas.microsoft.com/office/drawing/2014/main" id="{30D2CCD2-0723-2E44-903B-7E05E8075D9A}"/>
              </a:ext>
            </a:extLst>
          </p:cNvPr>
          <p:cNvSpPr>
            <a:spLocks noGrp="1"/>
          </p:cNvSpPr>
          <p:nvPr>
            <p:ph type="title"/>
          </p:nvPr>
        </p:nvSpPr>
        <p:spPr/>
        <p:txBody>
          <a:bodyPr/>
          <a:lstStyle/>
          <a:p>
            <a:endParaRPr lang="en-US" altLang="en-US">
              <a:ea typeface="ＭＳ Ｐゴシック" panose="020B0600070205080204" pitchFamily="34" charset="-128"/>
            </a:endParaRPr>
          </a:p>
        </p:txBody>
      </p:sp>
      <p:sp>
        <p:nvSpPr>
          <p:cNvPr id="37890" name="Rectangle 3">
            <a:extLst>
              <a:ext uri="{FF2B5EF4-FFF2-40B4-BE49-F238E27FC236}">
                <a16:creationId xmlns:a16="http://schemas.microsoft.com/office/drawing/2014/main" id="{CCC1ADAD-BA90-5346-8613-6F0168AD8DA1}"/>
              </a:ext>
            </a:extLst>
          </p:cNvPr>
          <p:cNvSpPr>
            <a:spLocks noGrp="1"/>
          </p:cNvSpPr>
          <p:nvPr>
            <p:ph type="body" idx="1"/>
          </p:nvPr>
        </p:nvSpPr>
        <p:spPr>
          <a:xfrm>
            <a:off x="451945" y="1828800"/>
            <a:ext cx="8229600" cy="4525963"/>
          </a:xfrm>
        </p:spPr>
        <p:txBody>
          <a:bodyPr/>
          <a:lstStyle/>
          <a:p>
            <a:r>
              <a:rPr lang="en-US" altLang="en-US" dirty="0">
                <a:ea typeface="ＭＳ Ｐゴシック" panose="020B0600070205080204" pitchFamily="34" charset="-128"/>
              </a:rPr>
              <a:t>3</a:t>
            </a:r>
            <a:r>
              <a:rPr lang="en-US" altLang="en-US" b="1" dirty="0">
                <a:ea typeface="ＭＳ Ｐゴシック" panose="020B0600070205080204" pitchFamily="34" charset="-128"/>
              </a:rPr>
              <a:t>.  Repair of DNA breaks </a:t>
            </a:r>
          </a:p>
          <a:p>
            <a:pPr marL="971550" lvl="1" indent="-514350">
              <a:buAutoNum type="alphaUcPeriod"/>
            </a:pPr>
            <a:r>
              <a:rPr lang="en-US" altLang="en-US" b="1" dirty="0">
                <a:ea typeface="ＭＳ Ｐゴシック" panose="020B0600070205080204" pitchFamily="34" charset="-128"/>
              </a:rPr>
              <a:t>Homologous end joining</a:t>
            </a:r>
            <a:r>
              <a:rPr lang="en-US" altLang="en-US" dirty="0">
                <a:ea typeface="ＭＳ Ｐゴシック" panose="020B0600070205080204" pitchFamily="34" charset="-128"/>
              </a:rPr>
              <a:t>—the system of recombining sections of homologous chromosomes during meiosis can be employed to repair one chromosome, by using the other as template.</a:t>
            </a:r>
          </a:p>
          <a:p>
            <a:pPr>
              <a:lnSpc>
                <a:spcPct val="90000"/>
              </a:lnSpc>
              <a:defRPr/>
            </a:pPr>
            <a:r>
              <a:rPr lang="en-US" b="1" dirty="0"/>
              <a:t>B. Non-homologous end joining</a:t>
            </a:r>
            <a:r>
              <a:rPr lang="en-US" dirty="0"/>
              <a:t>: </a:t>
            </a:r>
          </a:p>
          <a:p>
            <a:pPr lvl="1">
              <a:lnSpc>
                <a:spcPct val="90000"/>
              </a:lnSpc>
              <a:defRPr/>
            </a:pPr>
            <a:r>
              <a:rPr lang="en-US" dirty="0"/>
              <a:t>A separate set of repair proteins can join ends of DNA without the requirement of having homologous sequence.</a:t>
            </a:r>
          </a:p>
          <a:p>
            <a:pPr marL="971550" lvl="1" indent="-514350">
              <a:buAutoNum type="alphaUcPeriod"/>
            </a:pPr>
            <a:endParaRPr lang="en-US" altLang="en-US" dirty="0">
              <a:ea typeface="ＭＳ Ｐゴシック" panose="020B0600070205080204" pitchFamily="34" charset="-128"/>
            </a:endParaRPr>
          </a:p>
          <a:p>
            <a:endParaRPr lang="en-US" altLang="en-US" b="1" dirty="0">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a:extLst>
              <a:ext uri="{FF2B5EF4-FFF2-40B4-BE49-F238E27FC236}">
                <a16:creationId xmlns:a16="http://schemas.microsoft.com/office/drawing/2014/main" id="{01B7E157-C566-0B4B-9F56-09E9FFF5C867}"/>
              </a:ext>
            </a:extLst>
          </p:cNvPr>
          <p:cNvSpPr>
            <a:spLocks noGrp="1"/>
          </p:cNvSpPr>
          <p:nvPr>
            <p:ph type="title"/>
          </p:nvPr>
        </p:nvSpPr>
        <p:spPr/>
        <p:txBody>
          <a:bodyPr/>
          <a:lstStyle/>
          <a:p>
            <a:endParaRPr lang="en-US" altLang="en-US">
              <a:ea typeface="ＭＳ Ｐゴシック" panose="020B0600070205080204" pitchFamily="34" charset="-128"/>
            </a:endParaRPr>
          </a:p>
        </p:txBody>
      </p:sp>
      <p:sp>
        <p:nvSpPr>
          <p:cNvPr id="33795" name="Rectangle 3">
            <a:extLst>
              <a:ext uri="{FF2B5EF4-FFF2-40B4-BE49-F238E27FC236}">
                <a16:creationId xmlns:a16="http://schemas.microsoft.com/office/drawing/2014/main" id="{502D8425-5539-9742-A133-17AC7B8F0945}"/>
              </a:ext>
            </a:extLst>
          </p:cNvPr>
          <p:cNvSpPr>
            <a:spLocks noGrp="1"/>
          </p:cNvSpPr>
          <p:nvPr>
            <p:ph type="body" idx="1"/>
          </p:nvPr>
        </p:nvSpPr>
        <p:spPr/>
        <p:txBody>
          <a:bodyPr>
            <a:normAutofit/>
          </a:bodyPr>
          <a:lstStyle/>
          <a:p>
            <a:pPr>
              <a:lnSpc>
                <a:spcPct val="90000"/>
              </a:lnSpc>
              <a:defRPr/>
            </a:pPr>
            <a:r>
              <a:rPr lang="en-US" dirty="0"/>
              <a:t>In somatic cells, DNA maintenance and repair is essential for the health of the cell.  </a:t>
            </a:r>
          </a:p>
          <a:p>
            <a:pPr>
              <a:lnSpc>
                <a:spcPct val="90000"/>
              </a:lnSpc>
              <a:defRPr/>
            </a:pPr>
            <a:endParaRPr lang="en-US" dirty="0"/>
          </a:p>
          <a:p>
            <a:pPr>
              <a:lnSpc>
                <a:spcPct val="90000"/>
              </a:lnSpc>
              <a:defRPr/>
            </a:pPr>
            <a:r>
              <a:rPr lang="en-US" dirty="0"/>
              <a:t>Interestingly, some of the repair mechanisms are themselves “error prone” and can result in introduction of mutations in the process of trying to repair. </a:t>
            </a:r>
          </a:p>
          <a:p>
            <a:pPr>
              <a:lnSpc>
                <a:spcPct val="90000"/>
              </a:lnSpc>
              <a:defRPr/>
            </a:pPr>
            <a:endParaRPr lang="en-US" dirty="0"/>
          </a:p>
          <a:p>
            <a:pPr marL="0" indent="0">
              <a:lnSpc>
                <a:spcPct val="90000"/>
              </a:lnSpc>
              <a:buNone/>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D4184-91BA-2B4B-9E9A-EACC2E77A483}"/>
              </a:ext>
            </a:extLst>
          </p:cNvPr>
          <p:cNvSpPr>
            <a:spLocks noGrp="1"/>
          </p:cNvSpPr>
          <p:nvPr>
            <p:ph type="title"/>
          </p:nvPr>
        </p:nvSpPr>
        <p:spPr/>
        <p:txBody>
          <a:bodyPr/>
          <a:lstStyle/>
          <a:p>
            <a:r>
              <a:rPr lang="en-US" dirty="0"/>
              <a:t>For example…</a:t>
            </a:r>
          </a:p>
        </p:txBody>
      </p:sp>
      <p:sp>
        <p:nvSpPr>
          <p:cNvPr id="3" name="Content Placeholder 2">
            <a:extLst>
              <a:ext uri="{FF2B5EF4-FFF2-40B4-BE49-F238E27FC236}">
                <a16:creationId xmlns:a16="http://schemas.microsoft.com/office/drawing/2014/main" id="{232CFB43-56AB-AD4B-98C7-ACAD7B7A0533}"/>
              </a:ext>
            </a:extLst>
          </p:cNvPr>
          <p:cNvSpPr>
            <a:spLocks noGrp="1"/>
          </p:cNvSpPr>
          <p:nvPr>
            <p:ph idx="1"/>
          </p:nvPr>
        </p:nvSpPr>
        <p:spPr/>
        <p:txBody>
          <a:bodyPr/>
          <a:lstStyle/>
          <a:p>
            <a:r>
              <a:rPr lang="en-US" dirty="0"/>
              <a:t>Non-homologous end joining (NHEJ) is likely responsible for the bulk of chromosome translocations that occur in cells. </a:t>
            </a:r>
          </a:p>
          <a:p>
            <a:endParaRPr lang="en-US" dirty="0"/>
          </a:p>
          <a:p>
            <a:r>
              <a:rPr lang="en-US" dirty="0"/>
              <a:t>In the attempt to bring together the ends of a chromosome with a double strand break, the broken ends of 2 non-homologous chromosomes are joined instead. (Such as is seen in the Philadelphia chromosome)</a:t>
            </a:r>
          </a:p>
        </p:txBody>
      </p:sp>
    </p:spTree>
    <p:extLst>
      <p:ext uri="{BB962C8B-B14F-4D97-AF65-F5344CB8AC3E}">
        <p14:creationId xmlns:p14="http://schemas.microsoft.com/office/powerpoint/2010/main" val="1222667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6F44F-E704-5849-8924-627F518E75C6}"/>
              </a:ext>
            </a:extLst>
          </p:cNvPr>
          <p:cNvSpPr>
            <a:spLocks noGrp="1"/>
          </p:cNvSpPr>
          <p:nvPr>
            <p:ph type="title"/>
          </p:nvPr>
        </p:nvSpPr>
        <p:spPr/>
        <p:txBody>
          <a:bodyPr>
            <a:normAutofit fontScale="90000"/>
          </a:bodyPr>
          <a:lstStyle/>
          <a:p>
            <a:pPr>
              <a:defRPr/>
            </a:pPr>
            <a:r>
              <a:rPr lang="en-US" dirty="0"/>
              <a:t>We’ve added new possibilities for cancer-associated genes…</a:t>
            </a:r>
          </a:p>
        </p:txBody>
      </p:sp>
      <p:sp>
        <p:nvSpPr>
          <p:cNvPr id="40962" name="Content Placeholder 2">
            <a:extLst>
              <a:ext uri="{FF2B5EF4-FFF2-40B4-BE49-F238E27FC236}">
                <a16:creationId xmlns:a16="http://schemas.microsoft.com/office/drawing/2014/main" id="{61157070-6600-8145-A3D0-6E609D15A9F3}"/>
              </a:ext>
            </a:extLst>
          </p:cNvPr>
          <p:cNvSpPr>
            <a:spLocks noGrp="1"/>
          </p:cNvSpPr>
          <p:nvPr>
            <p:ph idx="1"/>
          </p:nvPr>
        </p:nvSpPr>
        <p:spPr/>
        <p:txBody>
          <a:bodyPr/>
          <a:lstStyle/>
          <a:p>
            <a:r>
              <a:rPr lang="en-US" altLang="en-US">
                <a:ea typeface="ＭＳ Ｐゴシック" panose="020B0600070205080204" pitchFamily="34" charset="-128"/>
              </a:rPr>
              <a:t>Thus far:</a:t>
            </a:r>
          </a:p>
          <a:p>
            <a:pPr lvl="1"/>
            <a:r>
              <a:rPr lang="en-US" altLang="en-US">
                <a:ea typeface="ＭＳ Ｐゴシック" panose="020B0600070205080204" pitchFamily="34" charset="-128"/>
              </a:rPr>
              <a:t>Cell cycle promoters (proto-oncogenes)</a:t>
            </a:r>
          </a:p>
          <a:p>
            <a:pPr lvl="1"/>
            <a:r>
              <a:rPr lang="en-US" altLang="en-US">
                <a:ea typeface="ＭＳ Ｐゴシック" panose="020B0600070205080204" pitchFamily="34" charset="-128"/>
              </a:rPr>
              <a:t>Tumor suppressors (cell cycle pauses)</a:t>
            </a:r>
          </a:p>
          <a:p>
            <a:pPr lvl="1"/>
            <a:r>
              <a:rPr lang="en-US" altLang="en-US">
                <a:ea typeface="ＭＳ Ｐゴシック" panose="020B0600070205080204" pitchFamily="34" charset="-128"/>
              </a:rPr>
              <a:t>Genes associated with growth factor signal transduction</a:t>
            </a:r>
          </a:p>
          <a:p>
            <a:pPr lvl="1"/>
            <a:r>
              <a:rPr lang="en-US" altLang="en-US">
                <a:ea typeface="ＭＳ Ｐゴシック" panose="020B0600070205080204" pitchFamily="34" charset="-128"/>
              </a:rPr>
              <a:t>Genes associated with apoptosis</a:t>
            </a:r>
          </a:p>
          <a:p>
            <a:pPr lvl="1"/>
            <a:r>
              <a:rPr lang="en-US" altLang="en-US">
                <a:ea typeface="ＭＳ Ｐゴシック" panose="020B0600070205080204" pitchFamily="34" charset="-128"/>
              </a:rPr>
              <a:t>Telomerase</a:t>
            </a:r>
          </a:p>
          <a:p>
            <a:pPr lvl="1">
              <a:buFont typeface="Arial" panose="020B0604020202020204" pitchFamily="34" charset="0"/>
              <a:buNone/>
            </a:pPr>
            <a:r>
              <a:rPr lang="en-US" altLang="en-US">
                <a:ea typeface="ＭＳ Ｐゴシック" panose="020B0600070205080204" pitchFamily="34" charset="-128"/>
              </a:rPr>
              <a:t>And now…genes associated with DNA </a:t>
            </a:r>
            <a:r>
              <a:rPr lang="en-US" altLang="en-US" b="1" i="1">
                <a:ea typeface="ＭＳ Ｐゴシック" panose="020B0600070205080204" pitchFamily="34" charset="-128"/>
              </a:rPr>
              <a:t>replication, recombination and repair.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1942</TotalTime>
  <Words>1569</Words>
  <Application>Microsoft Macintosh PowerPoint</Application>
  <PresentationFormat>On-screen Show (4:3)</PresentationFormat>
  <Paragraphs>159</Paragraphs>
  <Slides>38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ＭＳ Ｐゴシック</vt:lpstr>
      <vt:lpstr>Calibri</vt:lpstr>
      <vt:lpstr>Wingdings</vt:lpstr>
      <vt:lpstr>Office Theme</vt:lpstr>
      <vt:lpstr>Cancer Biology Biol 445</vt:lpstr>
      <vt:lpstr>Field trip! </vt:lpstr>
      <vt:lpstr>Where were we?</vt:lpstr>
      <vt:lpstr>How?</vt:lpstr>
      <vt:lpstr>PowerPoint Presentation</vt:lpstr>
      <vt:lpstr>PowerPoint Presentation</vt:lpstr>
      <vt:lpstr>PowerPoint Presentation</vt:lpstr>
      <vt:lpstr>For example…</vt:lpstr>
      <vt:lpstr>We’ve added new possibilities for cancer-associated genes…</vt:lpstr>
      <vt:lpstr>Just a few examples…</vt:lpstr>
      <vt:lpstr>More…</vt:lpstr>
      <vt:lpstr>More…?</vt:lpstr>
      <vt:lpstr>Let’s return to a cancer-associated gene that has a celebrity spokesperson.</vt:lpstr>
      <vt:lpstr>PowerPoint Presentation</vt:lpstr>
      <vt:lpstr>NCI</vt:lpstr>
      <vt:lpstr>PowerPoint Presentation</vt:lpstr>
      <vt:lpstr>Interestingly…but maybe making more sense…</vt:lpstr>
      <vt:lpstr>PowerPoint Presentation</vt:lpstr>
      <vt:lpstr>Just a note of caution…</vt:lpstr>
      <vt:lpstr>PowerPoint Presentation</vt:lpstr>
      <vt:lpstr>Common classes of Cancer Chemotherapy agents</vt:lpstr>
      <vt:lpstr>Why?  Yikes?!</vt:lpstr>
      <vt:lpstr>Consequences?</vt:lpstr>
      <vt:lpstr>Chapter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Vascular Endothelial Growth Factor</vt:lpstr>
      <vt:lpstr>Several other angiogenic factors</vt:lpstr>
      <vt:lpstr>Every growth activity must be tightly regulated</vt:lpstr>
      <vt:lpstr>PowerPoint Presentation</vt:lpstr>
      <vt:lpstr>Why so much hope?...</vt:lpstr>
      <vt:lpstr>PowerPoint Presentation</vt:lpstr>
      <vt:lpstr>Avastin</vt:lpstr>
    </vt:vector>
  </TitlesOfParts>
  <Company>CEANDSU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Cancer Biology Biol 445</dc:title>
  <dc:creator>Joe.Super</dc:creator>
  <cp:lastModifiedBy>Super, Heidi</cp:lastModifiedBy>
  <cp:revision>117</cp:revision>
  <dcterms:created xsi:type="dcterms:W3CDTF">2010-08-03T14:43:51Z</dcterms:created>
  <dcterms:modified xsi:type="dcterms:W3CDTF">2020-02-06T23:04:17Z</dcterms:modified>
</cp:coreProperties>
</file>